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3" r:id="rId4"/>
    <p:sldId id="295" r:id="rId5"/>
    <p:sldId id="296" r:id="rId6"/>
    <p:sldId id="297" r:id="rId7"/>
    <p:sldId id="258" r:id="rId8"/>
    <p:sldId id="259" r:id="rId9"/>
    <p:sldId id="260" r:id="rId10"/>
    <p:sldId id="323" r:id="rId11"/>
    <p:sldId id="298" r:id="rId12"/>
    <p:sldId id="262" r:id="rId13"/>
    <p:sldId id="300" r:id="rId14"/>
    <p:sldId id="263" r:id="rId15"/>
    <p:sldId id="325" r:id="rId16"/>
    <p:sldId id="301" r:id="rId17"/>
    <p:sldId id="339" r:id="rId18"/>
    <p:sldId id="326" r:id="rId19"/>
    <p:sldId id="264" r:id="rId20"/>
    <p:sldId id="265" r:id="rId21"/>
    <p:sldId id="302" r:id="rId22"/>
    <p:sldId id="303" r:id="rId23"/>
    <p:sldId id="327" r:id="rId24"/>
    <p:sldId id="328" r:id="rId25"/>
    <p:sldId id="304" r:id="rId26"/>
    <p:sldId id="305" r:id="rId27"/>
    <p:sldId id="306" r:id="rId28"/>
    <p:sldId id="340" r:id="rId29"/>
    <p:sldId id="268" r:id="rId30"/>
    <p:sldId id="341" r:id="rId31"/>
    <p:sldId id="307" r:id="rId32"/>
    <p:sldId id="308" r:id="rId33"/>
    <p:sldId id="309" r:id="rId34"/>
    <p:sldId id="310" r:id="rId35"/>
    <p:sldId id="311" r:id="rId36"/>
    <p:sldId id="312" r:id="rId37"/>
    <p:sldId id="271" r:id="rId38"/>
    <p:sldId id="313" r:id="rId39"/>
    <p:sldId id="343" r:id="rId40"/>
    <p:sldId id="329" r:id="rId41"/>
    <p:sldId id="314" r:id="rId42"/>
    <p:sldId id="338" r:id="rId43"/>
    <p:sldId id="330" r:id="rId44"/>
    <p:sldId id="315" r:id="rId45"/>
    <p:sldId id="316" r:id="rId46"/>
    <p:sldId id="331" r:id="rId47"/>
    <p:sldId id="337" r:id="rId48"/>
    <p:sldId id="332" r:id="rId49"/>
    <p:sldId id="334" r:id="rId50"/>
    <p:sldId id="335" r:id="rId51"/>
    <p:sldId id="317" r:id="rId52"/>
    <p:sldId id="318" r:id="rId53"/>
    <p:sldId id="279" r:id="rId54"/>
    <p:sldId id="319" r:id="rId55"/>
    <p:sldId id="283" r:id="rId56"/>
    <p:sldId id="284" r:id="rId57"/>
    <p:sldId id="285" r:id="rId58"/>
    <p:sldId id="286" r:id="rId59"/>
    <p:sldId id="287" r:id="rId60"/>
    <p:sldId id="288" r:id="rId61"/>
    <p:sldId id="320" r:id="rId62"/>
    <p:sldId id="321" r:id="rId63"/>
    <p:sldId id="289" r:id="rId64"/>
    <p:sldId id="342" r:id="rId65"/>
    <p:sldId id="322" r:id="rId66"/>
    <p:sldId id="290" r:id="rId6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00"/>
    <a:srgbClr val="CC0066"/>
    <a:srgbClr val="FF00FF"/>
    <a:srgbClr val="0000CC"/>
    <a:srgbClr val="CCCC00"/>
    <a:srgbClr val="FF3300"/>
    <a:srgbClr val="5F5F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3353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8515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9609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2917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9579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4357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769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36671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4290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0716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9450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48F43-CF22-436A-83FE-9E2DE03A5026}" type="datetimeFigureOut">
              <a:rPr lang="pl-PL" smtClean="0"/>
              <a:pPr/>
              <a:t>2020-01-31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AC74A-8BCF-40DD-A559-089C78A457E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938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5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99654" y="548680"/>
            <a:ext cx="7904794" cy="309634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SPRAWOZDANIE Z DZIAŁALNOŚCI </a:t>
            </a:r>
            <a:br>
              <a:rPr lang="pl-PL" b="1" dirty="0" smtClean="0"/>
            </a:br>
            <a:r>
              <a:rPr lang="pl-PL" b="1" dirty="0" smtClean="0"/>
              <a:t>PUBLICZNEGO PRZEDSZKOLA ,,ZIELONA ŁĄKA”</a:t>
            </a:r>
            <a:br>
              <a:rPr lang="pl-PL" b="1" dirty="0" smtClean="0"/>
            </a:br>
            <a:r>
              <a:rPr lang="pl-PL" b="1" dirty="0" smtClean="0"/>
              <a:t>W PINCZYNIE </a:t>
            </a:r>
            <a:br>
              <a:rPr lang="pl-PL" b="1" dirty="0" smtClean="0"/>
            </a:br>
            <a:r>
              <a:rPr lang="pl-PL" dirty="0" smtClean="0"/>
              <a:t> 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9552" y="5229200"/>
            <a:ext cx="4680520" cy="1152128"/>
          </a:xfrm>
        </p:spPr>
        <p:txBody>
          <a:bodyPr>
            <a:normAutofit lnSpcReduction="10000"/>
          </a:bodyPr>
          <a:lstStyle/>
          <a:p>
            <a:r>
              <a:rPr lang="pl-PL" dirty="0" smtClean="0">
                <a:solidFill>
                  <a:schemeClr val="tx1"/>
                </a:solidFill>
                <a:latin typeface="+mj-lt"/>
              </a:rPr>
              <a:t> ROK SZKOLNY 2019/2020</a:t>
            </a:r>
          </a:p>
          <a:p>
            <a:r>
              <a:rPr lang="pl-PL" dirty="0" smtClean="0">
                <a:solidFill>
                  <a:schemeClr val="tx1"/>
                </a:solidFill>
                <a:latin typeface="+mj-lt"/>
              </a:rPr>
              <a:t>I półrocze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5283242"/>
            <a:ext cx="2044894" cy="1342354"/>
          </a:xfrm>
          <a:prstGeom prst="rect">
            <a:avLst/>
          </a:prstGeom>
        </p:spPr>
      </p:pic>
      <p:pic>
        <p:nvPicPr>
          <p:cNvPr id="1028" name="Picture 4" descr="P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71475"/>
            <a:ext cx="367201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1646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4104456" cy="648072"/>
          </a:xfrm>
          <a:ln>
            <a:solidFill>
              <a:srgbClr val="FF0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KOL</a:t>
            </a:r>
            <a:r>
              <a:rPr lang="pl-PL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OR</a:t>
            </a: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OWY</a:t>
            </a:r>
            <a:r>
              <a:rPr lang="pl-PL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 TYD</a:t>
            </a:r>
            <a:r>
              <a:rPr lang="pl-PL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ZIEŃ</a:t>
            </a:r>
            <a:endParaRPr lang="pl-PL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126076"/>
            <a:ext cx="2304256" cy="307234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142" y="1126076"/>
            <a:ext cx="2288559" cy="30514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505" y="4365104"/>
            <a:ext cx="3059832" cy="2294874"/>
          </a:xfrm>
          <a:prstGeom prst="rect">
            <a:avLst/>
          </a:prstGeom>
        </p:spPr>
      </p:pic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5593" y="4489062"/>
            <a:ext cx="2729277" cy="2046958"/>
          </a:xfrm>
        </p:spPr>
      </p:pic>
    </p:spTree>
    <p:extLst>
      <p:ext uri="{BB962C8B-B14F-4D97-AF65-F5344CB8AC3E}">
        <p14:creationId xmlns:p14="http://schemas.microsoft.com/office/powerpoint/2010/main" xmlns="" val="933930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2. Dzieci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są uświadamiane w zakresie istniejących zagrożeń poprzez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900" dirty="0" smtClean="0">
                <a:latin typeface="Arial" pitchFamily="34" charset="0"/>
                <a:cs typeface="Arial" pitchFamily="34" charset="0"/>
              </a:rPr>
            </a:br>
            <a:r>
              <a:rPr lang="pl-PL" sz="1900" dirty="0" smtClean="0">
                <a:latin typeface="Arial" pitchFamily="34" charset="0"/>
                <a:cs typeface="Arial" pitchFamily="34" charset="0"/>
              </a:rPr>
              <a:t>    pokazywanie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skutków negatywnych </a:t>
            </a:r>
            <a:r>
              <a:rPr lang="pl-PL" sz="1900" dirty="0" err="1">
                <a:latin typeface="Arial" pitchFamily="34" charset="0"/>
                <a:cs typeface="Arial" pitchFamily="34" charset="0"/>
              </a:rPr>
              <a:t>zachowań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 i bezpośrednią obserwację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900" dirty="0" smtClean="0">
                <a:latin typeface="Arial" pitchFamily="34" charset="0"/>
                <a:cs typeface="Arial" pitchFamily="34" charset="0"/>
              </a:rPr>
            </a:br>
            <a:r>
              <a:rPr lang="pl-PL" sz="1900" dirty="0" smtClean="0">
                <a:latin typeface="Arial" pitchFamily="34" charset="0"/>
                <a:cs typeface="Arial" pitchFamily="34" charset="0"/>
              </a:rPr>
              <a:t>    oraz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organizowanie zajęć poglądowych z zakresu: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unikania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zabaw w niebezpiecznych miejscach,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unikania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kontaktów z nieznajomymi,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zachowania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ostrożności wobec nieznanych roślin i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zwierząt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odbyło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się spotkanie z policjantem (zwrócenie uwagi na niebezpieczeństwa, które dzieci mogą spotkać w domu i na ulicy, np. obcy, nieznane zwierzęta).</a:t>
            </a:r>
          </a:p>
          <a:p>
            <a:endParaRPr lang="pl-PL" sz="19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3. W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czasie zajęć edukacyjno – wychowawczych wszystkie przedszkolaki 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900" dirty="0" smtClean="0">
                <a:latin typeface="Arial" pitchFamily="34" charset="0"/>
                <a:cs typeface="Arial" pitchFamily="34" charset="0"/>
              </a:rPr>
            </a:br>
            <a:r>
              <a:rPr lang="pl-PL" sz="1900" dirty="0" smtClean="0">
                <a:latin typeface="Arial" pitchFamily="34" charset="0"/>
                <a:cs typeface="Arial" pitchFamily="34" charset="0"/>
              </a:rPr>
              <a:t>    poznały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numery alarmowe, pozyskały wiedzę o tym, co dzieci powinny zrobić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900" dirty="0" smtClean="0">
                <a:latin typeface="Arial" pitchFamily="34" charset="0"/>
                <a:cs typeface="Arial" pitchFamily="34" charset="0"/>
              </a:rPr>
            </a:br>
            <a:r>
              <a:rPr lang="pl-PL" sz="1900" dirty="0" smtClean="0">
                <a:latin typeface="Arial" pitchFamily="34" charset="0"/>
                <a:cs typeface="Arial" pitchFamily="34" charset="0"/>
              </a:rPr>
              <a:t>    w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różnych sytuacjach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zagrożenia.</a:t>
            </a:r>
          </a:p>
          <a:p>
            <a:pPr marL="0" indent="0">
              <a:buNone/>
            </a:pPr>
            <a:endParaRPr lang="pl-PL" sz="19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4. W przedszkolu kształtowane są nawyki w zakresie dbałości dzieci o własne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900" dirty="0" smtClean="0">
                <a:latin typeface="Arial" pitchFamily="34" charset="0"/>
                <a:cs typeface="Arial" pitchFamily="34" charset="0"/>
              </a:rPr>
            </a:br>
            <a:r>
              <a:rPr lang="pl-PL" sz="1900" dirty="0" smtClean="0">
                <a:latin typeface="Arial" pitchFamily="34" charset="0"/>
                <a:cs typeface="Arial" pitchFamily="34" charset="0"/>
              </a:rPr>
              <a:t>    bezpieczeństwo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:</a:t>
            </a:r>
            <a:endParaRPr lang="pl-PL" sz="19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 w planach miesięcznych planowane są różnorodne formy zajęć z dziećmi propagujące zdrowie i bezpieczeństwo,</a:t>
            </a:r>
          </a:p>
          <a:p>
            <a:pPr lvl="1">
              <a:buFont typeface="Wingdings" pitchFamily="2" charset="2"/>
              <a:buChar char="§"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 dzieci są wdrażane do przestrzegania zasad bezpiecznego korzystania z terenu podwórka przedszkolnego, do bezpiecznego poruszania się po ulicach podczas spacerów i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wyjść do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szkoły, biblioteki, itp.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38584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5. Tworzenie warunków do rozwoju samodzielności dzieci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salach zostały przygotowane kąciki zainteresowań zgodnie z potrzebami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 dzieci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lvl="1"/>
            <a:r>
              <a:rPr lang="pl-PL" sz="1800" dirty="0">
                <a:latin typeface="Arial" pitchFamily="34" charset="0"/>
                <a:cs typeface="Arial" pitchFamily="34" charset="0"/>
              </a:rPr>
              <a:t>przyrodniczy,</a:t>
            </a:r>
          </a:p>
          <a:p>
            <a:pPr lvl="1"/>
            <a:r>
              <a:rPr lang="pl-PL" sz="1800" dirty="0">
                <a:latin typeface="Arial" pitchFamily="34" charset="0"/>
                <a:cs typeface="Arial" pitchFamily="34" charset="0"/>
              </a:rPr>
              <a:t>plastyczny,</a:t>
            </a:r>
          </a:p>
          <a:p>
            <a:pPr lvl="1"/>
            <a:r>
              <a:rPr lang="pl-PL" sz="1800" dirty="0">
                <a:latin typeface="Arial" pitchFamily="34" charset="0"/>
                <a:cs typeface="Arial" pitchFamily="34" charset="0"/>
              </a:rPr>
              <a:t>teatralny,</a:t>
            </a:r>
          </a:p>
          <a:p>
            <a:pPr lvl="1"/>
            <a:r>
              <a:rPr lang="pl-PL" sz="1800" dirty="0">
                <a:latin typeface="Arial" pitchFamily="34" charset="0"/>
                <a:cs typeface="Arial" pitchFamily="34" charset="0"/>
              </a:rPr>
              <a:t>muzyczny,</a:t>
            </a:r>
          </a:p>
          <a:p>
            <a:pPr lvl="1"/>
            <a:r>
              <a:rPr lang="pl-PL" sz="1800" dirty="0">
                <a:latin typeface="Arial" pitchFamily="34" charset="0"/>
                <a:cs typeface="Arial" pitchFamily="34" charset="0"/>
              </a:rPr>
              <a:t>konstrukcyjny.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Podczas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realizacji tematów kompleksowych są organizowane kąciki do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zabaw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tematycznych  oraz tematyczne wystawy książek. Dzieci są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inspirowane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do zabaw tematycznych i konstrukcyjnych odpowiednio do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sytuacji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okolicznościowych i realizowanych tematów kompleksowych, co jest 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odnotowywane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 dzienniku.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71089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886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3.Prowadzone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są zajęcia w zespołach dotyczących nauki: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rozbierania i ubierania,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składania ubrań,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mycia rąk,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mycia zębów,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nakrywania do stołu,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samodzielnego jedzenia,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stosowanie dyżurów podczas przygotowywania do zajęć eksponatów, rozdawania potrzebnych rzeczy, układania farb, plastelin, książek, piórników, wykonanych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prac,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przątania i naprawy zabawek.</a:t>
            </a:r>
          </a:p>
        </p:txBody>
      </p:sp>
    </p:spTree>
    <p:extLst>
      <p:ext uri="{BB962C8B-B14F-4D97-AF65-F5344CB8AC3E}">
        <p14:creationId xmlns:p14="http://schemas.microsoft.com/office/powerpoint/2010/main" xmlns="" val="959778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6. Rozwijanie inteligencji językowej poprzez różne formy obcowania z literaturą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każdej grupie wprowadzono zwyczaj czytania lub opowiadania bajek,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baśni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recytowania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wierszy o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stałej porze dnia, np. po obiedzie, po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śniadaniu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Umożliwiono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dzieciom kontakt ze sztuką teatralną poprzez organizowanie na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terenie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przedszkola spektakli teatralnych. Dotychczas odbyły się:</a:t>
            </a:r>
          </a:p>
          <a:p>
            <a:pPr lvl="1">
              <a:buFont typeface="Arial" pitchFamily="34" charset="0"/>
              <a:buChar char="•"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Przedstawienie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teatralno-muzyczne „</a:t>
            </a:r>
            <a:r>
              <a:rPr lang="pl-PL" sz="1800" b="1" dirty="0" err="1">
                <a:latin typeface="Arial" pitchFamily="34" charset="0"/>
                <a:cs typeface="Arial" pitchFamily="34" charset="0"/>
              </a:rPr>
              <a:t>Ocho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 - Negro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” – Agencja Artystyczna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Musicus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</a:t>
            </a:r>
          </a:p>
          <a:p>
            <a:pPr lvl="1">
              <a:buFont typeface="Arial" pitchFamily="34" charset="0"/>
              <a:buChar char="•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Przedstawienie teatralne „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Jak bałwanek Franek utarł nosa królowej Śniegu”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 – teatr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Magik.</a:t>
            </a:r>
          </a:p>
          <a:p>
            <a:pPr lvl="0"/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 Dzieci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opowiadają historyjki na podstawie układanki „Co by było gdyby lub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co było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dalej?”, wyodrębniają przyczynę i skutek wydarzenia.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52549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950303"/>
            <a:ext cx="2206340" cy="294178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463090"/>
            <a:ext cx="2571750" cy="3429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1875866"/>
            <a:ext cx="2688299" cy="201622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4094" y="4035207"/>
            <a:ext cx="3380996" cy="253574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081" y="4035206"/>
            <a:ext cx="3421070" cy="2565803"/>
          </a:xfrm>
          <a:prstGeom prst="rect">
            <a:avLst/>
          </a:prstGeom>
        </p:spPr>
      </p:pic>
      <p:sp>
        <p:nvSpPr>
          <p:cNvPr id="11" name="Tytuł 1"/>
          <p:cNvSpPr txBox="1">
            <a:spLocks noGrp="1"/>
          </p:cNvSpPr>
          <p:nvPr>
            <p:ph type="title"/>
          </p:nvPr>
        </p:nvSpPr>
        <p:spPr>
          <a:xfrm>
            <a:off x="2699792" y="116631"/>
            <a:ext cx="3456384" cy="1525247"/>
          </a:xfrm>
          <a:prstGeom prst="rect">
            <a:avLst/>
          </a:prstGeom>
          <a:ln>
            <a:solidFill>
              <a:srgbClr val="00B05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PRZEDSTAWIENIE TEATRALNO- MUZYCZNE ,,OCHO NEGRO”</a:t>
            </a:r>
            <a:endParaRPr lang="pl-PL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189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4. Dzieci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brały udział w Dniu Pluszowego Misia, podczas którego oglądały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prezentację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 „znanych” misiach, wysłuchały fragmentu książki A. A.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Milne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„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Kubuś Puchatek”, wykonywały karty pracy.</a:t>
            </a:r>
          </a:p>
          <a:p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5. Przedszkolaki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odwiedziły szkolną bibliotekę, zapoznały się z zasadami pracy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bibliotece, oglądały wystawkę książek popularnych baśni. Dzieci 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wszystkich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grup uczestniczyły w zajęciach tematycznych w bibliotece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publicznej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podczas spotkania poznawały tradycje Bożego Narodzenia,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ubierały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choinkę, wykonywały ozdoby świąteczne.</a:t>
            </a:r>
          </a:p>
          <a:p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6. 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przedszkolu funkcjonuje biblioteka, w której wszystkie chętne dzieci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wypożyczają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książki do domu, wychowawcy zaznaczają taką aktywność w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Dzienniczku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biblioteki.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23699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5400600" cy="864096"/>
          </a:xfrm>
          <a:ln>
            <a:solidFill>
              <a:srgbClr val="FF00FF"/>
            </a:solidFill>
          </a:ln>
          <a:effectLst>
            <a:glow rad="101600">
              <a:srgbClr val="CC0066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BIBLIOTEKA PRZEDSZKOLNA</a:t>
            </a:r>
            <a:endParaRPr lang="pl-PL" sz="22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484784"/>
            <a:ext cx="6322649" cy="4741987"/>
          </a:xfrm>
        </p:spPr>
      </p:pic>
    </p:spTree>
    <p:extLst>
      <p:ext uri="{BB962C8B-B14F-4D97-AF65-F5344CB8AC3E}">
        <p14:creationId xmlns:p14="http://schemas.microsoft.com/office/powerpoint/2010/main" xmlns="" val="517255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4392488" cy="576064"/>
          </a:xfr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DZIEŃ PLUSZOWEGO MISIA</a:t>
            </a:r>
            <a:endParaRPr lang="pl-PL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219" y="1031179"/>
            <a:ext cx="2348480" cy="3131307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6042" y="3717032"/>
            <a:ext cx="3552395" cy="266429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1092382"/>
            <a:ext cx="3072341" cy="230425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717" y="4284945"/>
            <a:ext cx="2974435" cy="22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1082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4464496" cy="792088"/>
          </a:xfrm>
          <a:ln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PRZEDSZKOLAKI W BIBLIOTECE</a:t>
            </a: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310557"/>
            <a:ext cx="3672408" cy="206572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645024"/>
            <a:ext cx="2880320" cy="21602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3962" y="1268760"/>
            <a:ext cx="2196244" cy="292832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4293096"/>
            <a:ext cx="2987824" cy="2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6494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I. Działalność opiekuńcza, wychowawcza i dydaktyczna przedszkola.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b="1" dirty="0" smtClean="0">
                <a:latin typeface="Arial" pitchFamily="34" charset="0"/>
                <a:cs typeface="Arial" pitchFamily="34" charset="0"/>
              </a:rPr>
            </a:b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1.Poznanie  środowiska  wychowawczego  każdego dziecka oraz jego indywidualnego rozwoju celem jednokierunkowości oddziaływań domu i przedszkola.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8884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Dzieci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były objęte  programem  adaptacyjnym:</a:t>
            </a:r>
          </a:p>
          <a:p>
            <a:pPr lvl="1">
              <a:buFont typeface="Courier New" pitchFamily="49" charset="0"/>
              <a:buChar char="o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zapewniono możliwość przebywania rodzica z dzieckiem w sali w pierwszych dniach jego pobytu,</a:t>
            </a:r>
          </a:p>
          <a:p>
            <a:pPr lvl="1">
              <a:buFont typeface="Courier New" pitchFamily="49" charset="0"/>
              <a:buChar char="o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dzieci  poznawały swoje przedszkole i szkołę, imiona nowych kolegów 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koleżanek,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otoczenie szkoły i przedszkola oraz panujące w nich zasady</a:t>
            </a:r>
          </a:p>
          <a:p>
            <a:pPr lvl="1">
              <a:buFont typeface="Courier New" pitchFamily="49" charset="0"/>
              <a:buChar char="o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wyznaczone dni dzieci mogą przynosić misia lub ulubioną zabawkę, dzięki czemu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dziecko 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czuje się osamotnione,</a:t>
            </a:r>
          </a:p>
          <a:p>
            <a:pPr lvl="1">
              <a:buFont typeface="Courier New" pitchFamily="49" charset="0"/>
              <a:buChar char="o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rodzice byli proszeni o nieprzedłużanie rozstań.</a:t>
            </a:r>
          </a:p>
        </p:txBody>
      </p:sp>
    </p:spTree>
    <p:extLst>
      <p:ext uri="{BB962C8B-B14F-4D97-AF65-F5344CB8AC3E}">
        <p14:creationId xmlns:p14="http://schemas.microsoft.com/office/powerpoint/2010/main" xmlns="" val="2816375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7. Wyrabianie kompetencji matematycznych u dzieci,  przygotowanie do  uczenia się </a:t>
            </a:r>
            <a:br>
              <a:rPr lang="pl-PL" sz="2000" b="1" dirty="0" smtClean="0">
                <a:latin typeface="Arial" pitchFamily="34" charset="0"/>
                <a:cs typeface="Arial" pitchFamily="34" charset="0"/>
              </a:rPr>
            </a:b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  matematyki.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Organizowane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są zabawy ruchowe i muzyczne w połączeniu z pojęciami 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zakresu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matematyki.</a:t>
            </a:r>
          </a:p>
          <a:p>
            <a:pPr mar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Organizowane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są zajęcia plastyczne , których wyjściem do działań jest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pl-PL" sz="1800" b="1" dirty="0" smtClean="0">
                <a:latin typeface="Arial" pitchFamily="34" charset="0"/>
                <a:cs typeface="Arial" pitchFamily="34" charset="0"/>
              </a:rPr>
              <a:t>symbol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graficzny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np. dorysowują  coś, co kojarzy im się z konkretną cyfrą,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wypełniają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kolorem znaki drogowe.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 </a:t>
            </a: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 Organizowane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są ćwiczenia i zabawy w oparciu o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znajomość własnego </a:t>
            </a:r>
            <a:r>
              <a:rPr lang="pl-PL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b="1" dirty="0" smtClean="0">
                <a:latin typeface="Arial" pitchFamily="34" charset="0"/>
                <a:cs typeface="Arial" pitchFamily="34" charset="0"/>
              </a:rPr>
            </a:br>
            <a:r>
              <a:rPr lang="pl-PL" sz="1800" b="1" dirty="0" smtClean="0">
                <a:latin typeface="Arial" pitchFamily="34" charset="0"/>
                <a:cs typeface="Arial" pitchFamily="34" charset="0"/>
              </a:rPr>
              <a:t>   ciała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np.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„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Wygibajtus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”, „Twister”,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zabawy paluszkowe z książki „Wierszyki na dziecięce masażyki”,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zabawy przy piosenkach „Prawą mi daj, lewą mi daj..”, „Głowa, ramiona..”, „Od stóp do   głów”.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28430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4. Dzieci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uczestniczą w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zabawach konstrukcyjno - manipulacyjnych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 :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układają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przestrzenne budowle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różnej wielkości kartonowych pudełek,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klocków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Lego,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Clics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drewnianych, plastikowych.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5. Przedszkolaki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nabywają umiejętności konstrukcyjne z wykorzystaniem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różnych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kształtów i figur geometrycznych – układają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mozaiki, obrazki </a:t>
            </a:r>
            <a:r>
              <a:rPr lang="pl-PL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b="1" dirty="0" smtClean="0">
                <a:latin typeface="Arial" pitchFamily="34" charset="0"/>
                <a:cs typeface="Arial" pitchFamily="34" charset="0"/>
              </a:rPr>
            </a:br>
            <a:r>
              <a:rPr lang="pl-PL" sz="1800" b="1" dirty="0" smtClean="0">
                <a:latin typeface="Arial" pitchFamily="34" charset="0"/>
                <a:cs typeface="Arial" pitchFamily="34" charset="0"/>
              </a:rPr>
              <a:t>    (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tangram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6. Przedszkole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wspiera dzieci zdolne w rozwijaniu ich zainteresowań oraz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mające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trudności w uczeniu się matematyki poprzez: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organizowanie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zabaw i gier rozwijających kompetencje matematyczne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na podstawie innowacji „Gry i zabawy matematyczne w oparciu o karty Grabowskiego”,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organizowanie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indywidualnych zajęć wyrównujących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 szanse edukacyjne 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2469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Kształtowanie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postaw proekologicznych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Dzieci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brały udział we wrześniowej akcji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„Sprzątanie Świata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” organizowanej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na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terenie przedszkola oraz na terenie wokół przedszkola, poznały  zasady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selektywnej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zbiórki odpadów.</a:t>
            </a:r>
          </a:p>
          <a:p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Wszystkie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grupy przedszkolne były we wrześniu w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leśniczówce Gaj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podczas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spaceru pan leśniczy opowiadał o tym, jak dba o las i zwierzęta, na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czym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polega jego praca, dzieci miały okazję z bliska zobaczyć sowę, którą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leśniczy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się opiekuje.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 </a:t>
            </a: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3.Przedszkolacy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brali udział w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Dniu Wody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 podczas, którego dowiedziały się,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jak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woda krąży w przyrodzie i dlaczego powinniśmy ją oszczędzać.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62167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5544616" cy="576064"/>
          </a:xfrm>
          <a:ln>
            <a:solidFill>
              <a:srgbClr val="FF00FF"/>
            </a:solidFill>
          </a:ln>
          <a:effectLst>
            <a:glow rad="101600">
              <a:srgbClr val="FF00FF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LEŚNICZÓWKA GAJ</a:t>
            </a:r>
            <a:endParaRPr lang="pl-PL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139330"/>
            <a:ext cx="3308185" cy="248113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196752"/>
            <a:ext cx="2987824" cy="22408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5" y="3789040"/>
            <a:ext cx="3239351" cy="24295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3653649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9411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332656"/>
            <a:ext cx="4752528" cy="792088"/>
          </a:xfrm>
          <a:ln>
            <a:solidFill>
              <a:srgbClr val="00B0F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DZIEŃ WODY</a:t>
            </a:r>
            <a:endParaRPr lang="pl-PL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268759"/>
            <a:ext cx="3212175" cy="2409131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6041" y="1281157"/>
            <a:ext cx="2268253" cy="302433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875467"/>
            <a:ext cx="3707904" cy="27809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4518351"/>
            <a:ext cx="3028278" cy="21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6872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4. Nauczycielki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zorganizowały rodzinny konkurs plastyczny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„Zdrowy ząbek – </a:t>
            </a:r>
            <a:r>
              <a:rPr lang="pl-PL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b="1" dirty="0" smtClean="0">
                <a:latin typeface="Arial" pitchFamily="34" charset="0"/>
                <a:cs typeface="Arial" pitchFamily="34" charset="0"/>
              </a:rPr>
            </a:br>
            <a:r>
              <a:rPr lang="pl-PL" sz="1800" b="1" dirty="0" smtClean="0">
                <a:latin typeface="Arial" pitchFamily="34" charset="0"/>
                <a:cs typeface="Arial" pitchFamily="34" charset="0"/>
              </a:rPr>
              <a:t>    jak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dbać o higienę jamy ustnej”.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Przyznano nagrody w każdej grupie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lv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Grupa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A: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 miejsce – Oksana Dolna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II miejsce – Nikodem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Gillasamatinów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III miejsce – Konrad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Cwetko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Wyróżnienie – Maria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Czyryk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Grupa B: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 miejsce – Aleksander Ruciński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II miejsce – Anna Burczyk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III miejsce – Artur Prabucki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Wyróżnienie – Kacper Gołaszewski</a:t>
            </a:r>
          </a:p>
        </p:txBody>
      </p:sp>
    </p:spTree>
    <p:extLst>
      <p:ext uri="{BB962C8B-B14F-4D97-AF65-F5344CB8AC3E}">
        <p14:creationId xmlns:p14="http://schemas.microsoft.com/office/powerpoint/2010/main" xmlns="" val="757713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Grupa C: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 miejsce – Bartosz Klein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II miejsce – Zofia Opatowska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III miejsce – Pola Linek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Wyróżnienie – Lena Linek</a:t>
            </a:r>
          </a:p>
          <a:p>
            <a:pPr mar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Grupa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D: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 miejsce – Martyna Szok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II miejsce – Borys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Sperber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III miejsce – Patryk Sulewski 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Wyróżnienie – Marcelina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Grzona</a:t>
            </a: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Grupa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E: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 miejsce –  Magdalena Stopa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II miejsce – Maria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Dróżkowska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III miejsce – Mateusz Ruciński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Wyróżnienie – Emila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Kulla</a:t>
            </a:r>
            <a:endParaRPr lang="pl-PL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86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Grupa F:</a:t>
            </a:r>
          </a:p>
          <a:p>
            <a:pPr marL="0" indent="0">
              <a:buNone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I miejsce –  Nadia Hoffman</a:t>
            </a:r>
          </a:p>
          <a:p>
            <a:pPr marL="0" indent="0">
              <a:buNone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II miejsce – Jan Kajzer</a:t>
            </a:r>
          </a:p>
          <a:p>
            <a:pPr marL="0" indent="0">
              <a:buNone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III miejsce – Kacper Banasiak</a:t>
            </a:r>
          </a:p>
          <a:p>
            <a:pPr marL="0" indent="0">
              <a:buNone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Wyróżnienie – Amelia Knitter</a:t>
            </a:r>
          </a:p>
          <a:p>
            <a:pPr marL="0" indent="0">
              <a:buNone/>
            </a:pPr>
            <a:endParaRPr lang="pl-PL" sz="19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5. Prowadzone 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są systematyczne obserwacje przyrodnicze w salach dydaktycznych oraz w okolicy placówki – dostrzeganie zmian w przyrodzie, dzieci przeprowadzały doświadczenia (np. co pływa, a co tonie), nauczyciele aktualizują gazetki i tablice wytworów dzieci.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81689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5400600" cy="1080120"/>
          </a:xfrm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ZDROWY ZĄBEK – JAK DBAĆ </a:t>
            </a:r>
            <a:br>
              <a:rPr lang="pl-PL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HIGENĘ JAMY USTNEJ”</a:t>
            </a:r>
            <a:endParaRPr lang="pl-PL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7620" y="1496041"/>
            <a:ext cx="4608512" cy="2592288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4243602"/>
            <a:ext cx="4300001" cy="241934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3" y="4365104"/>
            <a:ext cx="3420153" cy="192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8314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II.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 smtClean="0">
                <a:latin typeface="Arial" pitchFamily="34" charset="0"/>
                <a:cs typeface="Arial" pitchFamily="34" charset="0"/>
              </a:rPr>
              <a:t>Procesy zachodzące w przedszkolu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1. Przedszkole posiada koncepcję pracy przedszkola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47500" lnSpcReduction="20000"/>
          </a:bodyPr>
          <a:lstStyle/>
          <a:p>
            <a:pPr marL="0" lvl="0" indent="0">
              <a:buNone/>
            </a:pPr>
            <a:r>
              <a:rPr lang="pl-PL" sz="3800" dirty="0" smtClean="0">
                <a:latin typeface="Arial" pitchFamily="34" charset="0"/>
                <a:cs typeface="Arial" pitchFamily="34" charset="0"/>
              </a:rPr>
              <a:t>1. Na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początku września została opracowana  i zaakceptowana przez rodziców </a:t>
            </a:r>
            <a:r>
              <a:rPr lang="pl-PL" sz="3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3800" dirty="0" smtClean="0">
                <a:latin typeface="Arial" pitchFamily="34" charset="0"/>
                <a:cs typeface="Arial" pitchFamily="34" charset="0"/>
              </a:rPr>
            </a:br>
            <a:r>
              <a:rPr lang="pl-PL" sz="3800" dirty="0" smtClean="0">
                <a:latin typeface="Arial" pitchFamily="34" charset="0"/>
                <a:cs typeface="Arial" pitchFamily="34" charset="0"/>
              </a:rPr>
              <a:t>    koncepcja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pracy przedszkola na    rok szkolny 2019/2020, która w ciągu roku </a:t>
            </a:r>
            <a:r>
              <a:rPr lang="pl-PL" sz="3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3800" dirty="0" smtClean="0">
                <a:latin typeface="Arial" pitchFamily="34" charset="0"/>
                <a:cs typeface="Arial" pitchFamily="34" charset="0"/>
              </a:rPr>
            </a:br>
            <a:r>
              <a:rPr lang="pl-PL" sz="3800" dirty="0" smtClean="0">
                <a:latin typeface="Arial" pitchFamily="34" charset="0"/>
                <a:cs typeface="Arial" pitchFamily="34" charset="0"/>
              </a:rPr>
              <a:t>    szkolnego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jest </a:t>
            </a:r>
            <a:r>
              <a:rPr lang="pl-PL" sz="3800" dirty="0" smtClean="0">
                <a:latin typeface="Arial" pitchFamily="34" charset="0"/>
                <a:cs typeface="Arial" pitchFamily="34" charset="0"/>
              </a:rPr>
              <a:t>analizowana i 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następuje modyfikowanie działań w razie </a:t>
            </a:r>
            <a:r>
              <a:rPr lang="pl-PL" sz="3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3800" dirty="0" smtClean="0">
                <a:latin typeface="Arial" pitchFamily="34" charset="0"/>
                <a:cs typeface="Arial" pitchFamily="34" charset="0"/>
              </a:rPr>
            </a:br>
            <a:r>
              <a:rPr lang="pl-PL" sz="3800" dirty="0" smtClean="0">
                <a:latin typeface="Arial" pitchFamily="34" charset="0"/>
                <a:cs typeface="Arial" pitchFamily="34" charset="0"/>
              </a:rPr>
              <a:t>    potrzeb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. </a:t>
            </a:r>
            <a:r>
              <a:rPr lang="pl-PL" sz="3800" dirty="0" smtClean="0">
                <a:latin typeface="Arial" pitchFamily="34" charset="0"/>
                <a:cs typeface="Arial" pitchFamily="34" charset="0"/>
              </a:rPr>
              <a:t>Zawiera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następujące priorytety: </a:t>
            </a:r>
          </a:p>
          <a:p>
            <a:pPr lvl="1">
              <a:buFont typeface="Wingdings" pitchFamily="2" charset="2"/>
              <a:buChar char="Ø"/>
            </a:pPr>
            <a:r>
              <a:rPr lang="pl-PL" sz="3800" dirty="0">
                <a:latin typeface="Arial" pitchFamily="34" charset="0"/>
                <a:cs typeface="Arial" pitchFamily="34" charset="0"/>
              </a:rPr>
              <a:t>wzbogacenie zakresu stosowania metod aktywizujących, </a:t>
            </a:r>
          </a:p>
          <a:p>
            <a:pPr lvl="1">
              <a:buFont typeface="Wingdings" pitchFamily="2" charset="2"/>
              <a:buChar char="Ø"/>
            </a:pPr>
            <a:r>
              <a:rPr lang="pl-PL" sz="3800" dirty="0" smtClean="0">
                <a:latin typeface="Arial" pitchFamily="34" charset="0"/>
                <a:cs typeface="Arial" pitchFamily="34" charset="0"/>
              </a:rPr>
              <a:t>doskonalenie  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procesów   </a:t>
            </a:r>
            <a:r>
              <a:rPr lang="pl-PL" sz="3800" dirty="0" smtClean="0">
                <a:latin typeface="Arial" pitchFamily="34" charset="0"/>
                <a:cs typeface="Arial" pitchFamily="34" charset="0"/>
              </a:rPr>
              <a:t>wspomagania i  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edukacji   dzieci,   w   tym   poszerzenie nowatorstwa pedagogicznego w przedszkolu,</a:t>
            </a:r>
          </a:p>
          <a:p>
            <a:pPr lvl="1">
              <a:buFont typeface="Wingdings" pitchFamily="2" charset="2"/>
              <a:buChar char="Ø"/>
            </a:pPr>
            <a:r>
              <a:rPr lang="pl-PL" sz="3800" dirty="0" smtClean="0">
                <a:latin typeface="Arial" pitchFamily="34" charset="0"/>
                <a:cs typeface="Arial" pitchFamily="34" charset="0"/>
              </a:rPr>
              <a:t>doskonalenie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metod pracy indywidualnej,</a:t>
            </a:r>
          </a:p>
          <a:p>
            <a:pPr lvl="1">
              <a:buFont typeface="Wingdings" pitchFamily="2" charset="2"/>
              <a:buChar char="Ø"/>
            </a:pPr>
            <a:r>
              <a:rPr lang="pl-PL" sz="3800" dirty="0" smtClean="0">
                <a:latin typeface="Arial" pitchFamily="34" charset="0"/>
                <a:cs typeface="Arial" pitchFamily="34" charset="0"/>
              </a:rPr>
              <a:t>doskonalenie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nauczycieli w celu zdobywania przez nich umiejętności do prowadzenia zajęć specjalistycznych i dodatkowych, </a:t>
            </a:r>
          </a:p>
          <a:p>
            <a:pPr lvl="1">
              <a:buFont typeface="Wingdings" pitchFamily="2" charset="2"/>
              <a:buChar char="Ø"/>
            </a:pPr>
            <a:r>
              <a:rPr lang="pl-PL" sz="3800" dirty="0">
                <a:latin typeface="Arial" pitchFamily="34" charset="0"/>
                <a:cs typeface="Arial" pitchFamily="34" charset="0"/>
              </a:rPr>
              <a:t>wykorzystanie dziedzictwa kulturowego w procesie kształtowania postaw patriotycznych,  </a:t>
            </a:r>
          </a:p>
          <a:p>
            <a:pPr lvl="1">
              <a:buFont typeface="Wingdings" pitchFamily="2" charset="2"/>
              <a:buChar char="Ø"/>
            </a:pPr>
            <a:r>
              <a:rPr lang="pl-PL" sz="3800" b="1" dirty="0">
                <a:latin typeface="Arial" pitchFamily="34" charset="0"/>
                <a:cs typeface="Arial" pitchFamily="34" charset="0"/>
              </a:rPr>
              <a:t>„Odimienna nauka czytania według Ireny Majchrzak ”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– wprowadzenie innowacji pedagogicznej,</a:t>
            </a:r>
          </a:p>
          <a:p>
            <a:pPr lvl="1">
              <a:buFont typeface="Wingdings" pitchFamily="2" charset="2"/>
              <a:buChar char="Ø"/>
            </a:pPr>
            <a:r>
              <a:rPr lang="pl-PL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800" b="1" dirty="0">
                <a:latin typeface="Arial" pitchFamily="34" charset="0"/>
                <a:cs typeface="Arial" pitchFamily="34" charset="0"/>
              </a:rPr>
              <a:t>„ Mój kraj, moja Ojczyzna”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– kształtowanie patriotyzmu i poczucia przynależności narodowej,           </a:t>
            </a:r>
          </a:p>
          <a:p>
            <a:pPr lvl="1">
              <a:buFont typeface="Wingdings" pitchFamily="2" charset="2"/>
              <a:buChar char="Ø"/>
            </a:pPr>
            <a:r>
              <a:rPr lang="pl-PL" sz="38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3800" b="1" dirty="0">
                <a:latin typeface="Arial" pitchFamily="34" charset="0"/>
                <a:cs typeface="Arial" pitchFamily="34" charset="0"/>
              </a:rPr>
              <a:t>„Bezpieczny przedszkolak”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– wdrażanie zasad bezpieczeństwa,</a:t>
            </a:r>
          </a:p>
          <a:p>
            <a:pPr lvl="1">
              <a:buFont typeface="Wingdings" pitchFamily="2" charset="2"/>
              <a:buChar char="Ø"/>
            </a:pPr>
            <a:r>
              <a:rPr lang="pl-PL" sz="3800" dirty="0">
                <a:latin typeface="Arial" pitchFamily="34" charset="0"/>
                <a:cs typeface="Arial" pitchFamily="34" charset="0"/>
              </a:rPr>
              <a:t>bezpieczeństwo w </a:t>
            </a:r>
            <a:r>
              <a:rPr lang="pl-PL" sz="3800" dirty="0" smtClean="0">
                <a:latin typeface="Arial" pitchFamily="34" charset="0"/>
                <a:cs typeface="Arial" pitchFamily="34" charset="0"/>
              </a:rPr>
              <a:t>sieci,</a:t>
            </a:r>
            <a:endParaRPr lang="pl-PL" sz="38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pl-PL" sz="3800" b="1" dirty="0">
                <a:latin typeface="Arial" pitchFamily="34" charset="0"/>
                <a:cs typeface="Arial" pitchFamily="34" charset="0"/>
              </a:rPr>
              <a:t>„Gry i zabawy matematyczne – w oparciu o karty Grabowskiego” </a:t>
            </a:r>
            <a:r>
              <a:rPr lang="pl-PL" sz="3800" dirty="0">
                <a:latin typeface="Arial" pitchFamily="34" charset="0"/>
                <a:cs typeface="Arial" pitchFamily="34" charset="0"/>
              </a:rPr>
              <a:t>– innowacja pedagogiczna.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894958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Nauczycielki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obserwują   dzieci w  czasie   spontanicznych zabaw i podczas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zabaw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organizowanych z całą grupą, wyniki obserwacji zapisują w kartach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obserwacji.</a:t>
            </a:r>
          </a:p>
          <a:p>
            <a:pPr marL="0" lv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 We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wrześniu odbyło się ogólne  zebranie  z  rodzicami, zostały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 przedstawione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: koncepcja  pracy  przedszkola,  statut  przedszkola, 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 podstawy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programowej, koncepcja działalności  opiekuńczo –wychowawczo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 –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dydaktycznej.  </a:t>
            </a: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4. Zostały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założone  karty obserwacji dzieci, na bieżąco jest uzupełniany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arkusz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obserwacyjny rozpoznający możliwości i potrzeby rozwojowe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dziecka.</a:t>
            </a:r>
          </a:p>
          <a:p>
            <a:pPr marL="0" indent="0">
              <a:buNone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5. Nauczycielki prowadzą karty diagnozy dzieci 6-letnich sprawdzające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gotowość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dzieci do podjęcia nauki w szkole, które zostaną przedstawione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rodzicom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 kwietniu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45636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404664"/>
            <a:ext cx="4536504" cy="720080"/>
          </a:xfrm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DZIEŃ NIEPODLEGŁOŚCI</a:t>
            </a:r>
            <a:endParaRPr lang="pl-PL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212" y="1230214"/>
            <a:ext cx="3315050" cy="248628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313647"/>
            <a:ext cx="3450129" cy="258759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924323"/>
            <a:ext cx="3570808" cy="267810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4026788"/>
            <a:ext cx="3306114" cy="247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903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2. Zaspokajanie  potrzeb i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możliwości dzieci zgodnie z podstawą programową wychowania przedszkolnego oraz możliwościami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dzieci.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pl-PL" sz="2300" dirty="0" smtClean="0">
                <a:latin typeface="Arial" pitchFamily="34" charset="0"/>
                <a:cs typeface="Arial" pitchFamily="34" charset="0"/>
              </a:rPr>
              <a:t>1. Zabawy </a:t>
            </a:r>
            <a:r>
              <a:rPr lang="pl-PL" sz="2300" dirty="0">
                <a:latin typeface="Arial" pitchFamily="34" charset="0"/>
                <a:cs typeface="Arial" pitchFamily="34" charset="0"/>
              </a:rPr>
              <a:t>swobodne dzieci z udziałem nauczycielki w sali i  ogrodzie </a:t>
            </a:r>
            <a:r>
              <a:rPr lang="pl-PL" sz="2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300" dirty="0" smtClean="0">
                <a:latin typeface="Arial" pitchFamily="34" charset="0"/>
                <a:cs typeface="Arial" pitchFamily="34" charset="0"/>
              </a:rPr>
            </a:br>
            <a:r>
              <a:rPr lang="pl-PL" sz="2300" dirty="0" smtClean="0">
                <a:latin typeface="Arial" pitchFamily="34" charset="0"/>
                <a:cs typeface="Arial" pitchFamily="34" charset="0"/>
              </a:rPr>
              <a:t>    przedszkolnym</a:t>
            </a:r>
            <a:r>
              <a:rPr lang="pl-PL" sz="2300" dirty="0">
                <a:latin typeface="Arial" pitchFamily="34" charset="0"/>
                <a:cs typeface="Arial" pitchFamily="34" charset="0"/>
              </a:rPr>
              <a:t>, mające na celu rozwijanie samodzielności, kreatywności </a:t>
            </a:r>
            <a:r>
              <a:rPr lang="pl-PL" sz="2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300" dirty="0" smtClean="0">
                <a:latin typeface="Arial" pitchFamily="34" charset="0"/>
                <a:cs typeface="Arial" pitchFamily="34" charset="0"/>
              </a:rPr>
            </a:br>
            <a:r>
              <a:rPr lang="pl-PL" sz="2300" dirty="0" smtClean="0">
                <a:latin typeface="Arial" pitchFamily="34" charset="0"/>
                <a:cs typeface="Arial" pitchFamily="34" charset="0"/>
              </a:rPr>
              <a:t>    dzieci</a:t>
            </a:r>
            <a:r>
              <a:rPr lang="pl-PL" sz="23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>
              <a:buNone/>
            </a:pPr>
            <a:r>
              <a:rPr lang="pl-PL" sz="2300" dirty="0" smtClean="0">
                <a:latin typeface="Arial" pitchFamily="34" charset="0"/>
                <a:cs typeface="Arial" pitchFamily="34" charset="0"/>
              </a:rPr>
              <a:t>2. Zajęcia </a:t>
            </a:r>
            <a:r>
              <a:rPr lang="pl-PL" sz="2300" dirty="0">
                <a:latin typeface="Arial" pitchFamily="34" charset="0"/>
                <a:cs typeface="Arial" pitchFamily="34" charset="0"/>
              </a:rPr>
              <a:t>organizowane przez nauczycieli: zajęcia dydaktyczno-wychowawcze </a:t>
            </a:r>
            <a:r>
              <a:rPr lang="pl-PL" sz="2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300" dirty="0" smtClean="0">
                <a:latin typeface="Arial" pitchFamily="34" charset="0"/>
                <a:cs typeface="Arial" pitchFamily="34" charset="0"/>
              </a:rPr>
            </a:br>
            <a:r>
              <a:rPr lang="pl-PL" sz="2300" dirty="0" smtClean="0">
                <a:latin typeface="Arial" pitchFamily="34" charset="0"/>
                <a:cs typeface="Arial" pitchFamily="34" charset="0"/>
              </a:rPr>
              <a:t>    dostosowane do </a:t>
            </a:r>
            <a:r>
              <a:rPr lang="pl-PL" sz="2300" dirty="0">
                <a:latin typeface="Arial" pitchFamily="34" charset="0"/>
                <a:cs typeface="Arial" pitchFamily="34" charset="0"/>
              </a:rPr>
              <a:t>wymogów realizacji podstawy programowej, zajęcia </a:t>
            </a:r>
            <a:r>
              <a:rPr lang="pl-PL" sz="2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300" dirty="0" smtClean="0">
                <a:latin typeface="Arial" pitchFamily="34" charset="0"/>
                <a:cs typeface="Arial" pitchFamily="34" charset="0"/>
              </a:rPr>
            </a:br>
            <a:r>
              <a:rPr lang="pl-PL" sz="2300" dirty="0" smtClean="0">
                <a:latin typeface="Arial" pitchFamily="34" charset="0"/>
                <a:cs typeface="Arial" pitchFamily="34" charset="0"/>
              </a:rPr>
              <a:t>    rozwijające </a:t>
            </a:r>
            <a:r>
              <a:rPr lang="pl-PL" sz="2300" dirty="0">
                <a:latin typeface="Arial" pitchFamily="34" charset="0"/>
                <a:cs typeface="Arial" pitchFamily="34" charset="0"/>
              </a:rPr>
              <a:t>umiejętności dzieci.</a:t>
            </a:r>
          </a:p>
          <a:p>
            <a:pPr marL="0" lvl="0" indent="0">
              <a:buNone/>
            </a:pPr>
            <a:r>
              <a:rPr lang="pl-PL" sz="2300" dirty="0" smtClean="0">
                <a:latin typeface="Arial" pitchFamily="34" charset="0"/>
                <a:cs typeface="Arial" pitchFamily="34" charset="0"/>
              </a:rPr>
              <a:t>3. Spacery </a:t>
            </a:r>
            <a:r>
              <a:rPr lang="pl-PL" sz="2300" dirty="0">
                <a:latin typeface="Arial" pitchFamily="34" charset="0"/>
                <a:cs typeface="Arial" pitchFamily="34" charset="0"/>
              </a:rPr>
              <a:t>i wycieczki.</a:t>
            </a:r>
          </a:p>
          <a:p>
            <a:pPr marL="0" lvl="0" indent="0">
              <a:buNone/>
            </a:pPr>
            <a:r>
              <a:rPr lang="pl-PL" sz="2300" dirty="0" smtClean="0">
                <a:latin typeface="Arial" pitchFamily="34" charset="0"/>
                <a:cs typeface="Arial" pitchFamily="34" charset="0"/>
              </a:rPr>
              <a:t>4. Czynności </a:t>
            </a:r>
            <a:r>
              <a:rPr lang="pl-PL" sz="2300" dirty="0">
                <a:latin typeface="Arial" pitchFamily="34" charset="0"/>
                <a:cs typeface="Arial" pitchFamily="34" charset="0"/>
              </a:rPr>
              <a:t>opiekuńcze.</a:t>
            </a:r>
          </a:p>
          <a:p>
            <a:pPr marL="0" lvl="0" indent="0">
              <a:buNone/>
            </a:pPr>
            <a:r>
              <a:rPr lang="pl-PL" sz="2300" dirty="0" smtClean="0">
                <a:latin typeface="Arial" pitchFamily="34" charset="0"/>
                <a:cs typeface="Arial" pitchFamily="34" charset="0"/>
              </a:rPr>
              <a:t>5. Czynności </a:t>
            </a:r>
            <a:r>
              <a:rPr lang="pl-PL" sz="2300" dirty="0">
                <a:latin typeface="Arial" pitchFamily="34" charset="0"/>
                <a:cs typeface="Arial" pitchFamily="34" charset="0"/>
              </a:rPr>
              <a:t>samoobsługowe i organizacyjne:  </a:t>
            </a:r>
          </a:p>
          <a:p>
            <a:pPr lvl="1">
              <a:buFont typeface="Wingdings" pitchFamily="2" charset="2"/>
              <a:buChar char="Ø"/>
            </a:pPr>
            <a:r>
              <a:rPr lang="pl-PL" sz="2300" dirty="0">
                <a:latin typeface="Arial" pitchFamily="34" charset="0"/>
                <a:cs typeface="Arial" pitchFamily="34" charset="0"/>
              </a:rPr>
              <a:t>przygotowywanie i wyrabianie u dzieci  nawyku  samodzielności,</a:t>
            </a:r>
          </a:p>
          <a:p>
            <a:pPr lvl="1">
              <a:buFont typeface="Wingdings" pitchFamily="2" charset="2"/>
              <a:buChar char="Ø"/>
            </a:pPr>
            <a:r>
              <a:rPr lang="pl-PL" sz="2300" dirty="0">
                <a:latin typeface="Arial" pitchFamily="34" charset="0"/>
                <a:cs typeface="Arial" pitchFamily="34" charset="0"/>
              </a:rPr>
              <a:t>używanie wobec siebie  i środowiska ustalonych form grzecznościowych,</a:t>
            </a:r>
          </a:p>
          <a:p>
            <a:pPr lvl="1">
              <a:buFont typeface="Wingdings" pitchFamily="2" charset="2"/>
              <a:buChar char="Ø"/>
            </a:pPr>
            <a:r>
              <a:rPr lang="pl-PL" sz="2300" dirty="0">
                <a:latin typeface="Arial" pitchFamily="34" charset="0"/>
                <a:cs typeface="Arial" pitchFamily="34" charset="0"/>
              </a:rPr>
              <a:t>samodzielne ubieranie i rozbieranie się, </a:t>
            </a:r>
          </a:p>
          <a:p>
            <a:pPr lvl="1">
              <a:buFont typeface="Wingdings" pitchFamily="2" charset="2"/>
              <a:buChar char="Ø"/>
            </a:pPr>
            <a:r>
              <a:rPr lang="pl-PL" sz="2300" dirty="0">
                <a:latin typeface="Arial" pitchFamily="34" charset="0"/>
                <a:cs typeface="Arial" pitchFamily="34" charset="0"/>
              </a:rPr>
              <a:t>samodzielne korzystanie z toalety,</a:t>
            </a:r>
          </a:p>
          <a:p>
            <a:pPr lvl="1">
              <a:buFont typeface="Wingdings" pitchFamily="2" charset="2"/>
              <a:buChar char="Ø"/>
            </a:pPr>
            <a:r>
              <a:rPr lang="pl-PL" sz="2300" dirty="0">
                <a:latin typeface="Arial" pitchFamily="34" charset="0"/>
                <a:cs typeface="Arial" pitchFamily="34" charset="0"/>
              </a:rPr>
              <a:t>samodzielne spożywanie posiłków, nakrywanie do stołu,</a:t>
            </a:r>
          </a:p>
          <a:p>
            <a:pPr lvl="1">
              <a:buFont typeface="Wingdings" pitchFamily="2" charset="2"/>
              <a:buChar char="Ø"/>
            </a:pPr>
            <a:r>
              <a:rPr lang="pl-PL" sz="2300" dirty="0">
                <a:latin typeface="Arial" pitchFamily="34" charset="0"/>
                <a:cs typeface="Arial" pitchFamily="34" charset="0"/>
              </a:rPr>
              <a:t>sprzątanie, porządkowanie miejsca zabawy, czy miejsca pracy,</a:t>
            </a:r>
          </a:p>
          <a:p>
            <a:pPr lvl="1">
              <a:buFont typeface="Wingdings" pitchFamily="2" charset="2"/>
              <a:buChar char="Ø"/>
            </a:pPr>
            <a:r>
              <a:rPr lang="pl-PL" sz="2300" dirty="0">
                <a:latin typeface="Arial" pitchFamily="34" charset="0"/>
                <a:cs typeface="Arial" pitchFamily="34" charset="0"/>
              </a:rPr>
              <a:t>dostosowywanie się do ustalonych zasad i reguł,</a:t>
            </a:r>
          </a:p>
          <a:p>
            <a:pPr lvl="1">
              <a:buFont typeface="Wingdings" pitchFamily="2" charset="2"/>
              <a:buChar char="Ø"/>
            </a:pPr>
            <a:r>
              <a:rPr lang="pl-PL" sz="2300" dirty="0">
                <a:latin typeface="Arial" pitchFamily="34" charset="0"/>
                <a:cs typeface="Arial" pitchFamily="34" charset="0"/>
              </a:rPr>
              <a:t>odpowiedniego zachowywania się podczas uroczystości, wycieczek, spacerów</a:t>
            </a:r>
            <a:r>
              <a:rPr lang="pl-PL" sz="23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2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656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3. Przestrzeganie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proporcji zagospodarowania czasu pobytu dziecka  w przedszkolu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zgodnie z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podstawą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programową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1.Dokonywanie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zapisów w dzienniku zajęć przedszkola obrazujących pracę 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dziećmi.</a:t>
            </a:r>
          </a:p>
          <a:p>
            <a:pPr marL="0" lv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Monitorowanie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realizacji podstawy programowej – zapisy  w  rocznym planie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wynikowym i miesięcznych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planach pracy.                                                                                                             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75366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4.Zaspokajanie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potrzeb dzieci o specjalnych potrzebach edukacyjnych. Doskonalenie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systemu wspierania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rozwoju każdego dziecka i udzielania pomocy psychologiczno-pedagogicznej oraz praca z dzieckiem zdolnym. Poszerzenie oferty przedszkola, rozwijanie zainteresowań.  </a:t>
            </a:r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Zajęcia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dodatkowe: 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 język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angielski,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 logopedia, 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 religia,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praca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indywidualna z dzieckiem   prowadzona przez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nauczycielki grupy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oraz specjalistów,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angażowanie dzieci do udziału w różnorodnych akcjach : Góra Grosza,  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przedsięwzięciach :  Kolorowe Dni , Festiwal Dyni, Dzień Wody, Dzień Pluszowego Misia,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realizacja innowacji „Od imienia poznaj świat- zabawa w czytanie”,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realizacja innowacji „Gry i zabawy matematyczne – w oparciu o karty Grabowskiego”.</a:t>
            </a:r>
          </a:p>
          <a:p>
            <a:pPr>
              <a:buFont typeface="Wingdings" pitchFamily="2" charset="2"/>
              <a:buChar char="q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42579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66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Gimnastyka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ogólnorozwojowa z elementami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korekty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zabawy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ruchowe z wykorzystanie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przyborów zręcznościowych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 różnej fakturze, szarf,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woreczków, chust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szyfonowych, kół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	gimnastycznych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chusty animacyjnej, tańce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1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 Doskonalenie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systemu wspierania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rozwoju każdego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dziecka i udzielania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pomocy psychologiczno-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pedagogicznej :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po konsultacji z rodzicami przeanalizowano 9 opinii 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PPP,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według czego dostosowano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pracę z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dzieckiem do wskazanych zaleceń, 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dokonano badań przesiewowych z zakresu logopedii,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skierowano dziecko w porozumieniu z rodzicem do PPP na badanie w zakresie zaburzonego rozwoju  emocjonalnego.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92037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4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Realizacja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zasady indywidualizacji podczas zajęć dydaktycznych: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dostosowywanie tempa pracy do możliwości dziecka,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dostosowywanie ilości powtórzeń poleceń i zadań do możliwości dziecka,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 zapewnianie odpowiedniego miejsca pracy dla dzieci leworęcznych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1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5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.Ustalenie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dla dzieci form, okresu udzielania i wymiaru godzin w ramach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pomocy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psychologiczno-pedagogicznej, opracowanie indywidualnych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programów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wspomagania i korygowania rozwoju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dla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wybranych dzieci: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terapia logopedyczna – zakwalifikowano 40 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dzieci 4,5 i 6 letnich z pięciu grup    przedszkolnych . Na każdą grupę  przyznano po jednej godzinie.  Rekrutacji dokonano po wstępnych badaniach mowy   we wrześniu  i  październiku.    Cel główny zajęć to korygowanie wad wymowy,  usuwanie zaburzeń mowy   oraz czuwanie nad prawidłowym rozwojem mowy,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zajęcia wyrównawcze w ramach potrzeb dla dzieci mających zaległości w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realizowanym materiale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99878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72149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6. Ocena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efektywności realizowanych form pomocy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psychologiczno-</a:t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pedagogicznej: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wyniku terapii logopedycznej u kilkorga dzieci poprawiono  technikę mówienia,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wyniku zajęć wyrównawczych u dzieci z trudnościami jest możliwość realizacji materiału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edukacyjnego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na bieżąco, następuje wyrównywanie szans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1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7. Informowanie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rodziców o postępach dziecka, kontynuacja pracy z dzieckiem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domu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zgodnie z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zaleceniami nauczyciela, terapeuty:</a:t>
            </a:r>
          </a:p>
          <a:p>
            <a:pPr marL="457200" lvl="1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przebiegu pomocy psychologiczno- pedagogicznej rodzice informowani byli na bieżąco,  otrzymali  zalecenia do pracy z dzieckiem w domu w celu utrwalania osiągniętych efektów,   nauczyciele dzieci uczestniczących w zajęciach również byli informowani o przebiegu  oddziaływań.</a:t>
            </a:r>
          </a:p>
        </p:txBody>
      </p:sp>
    </p:spTree>
    <p:extLst>
      <p:ext uri="{BB962C8B-B14F-4D97-AF65-F5344CB8AC3E}">
        <p14:creationId xmlns:p14="http://schemas.microsoft.com/office/powerpoint/2010/main" xmlns="" val="1142420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5. Wspomaganie rozwoju i edukacji dzieci w sposób zorganizowany.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0405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Organizowanie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zajęć edukacyjnych poprzez:  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realizację zadań  zgodnie  z opracowanymi planami pracy zajęć wychowawczo-dydaktycznych, 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zabawy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tematyczne związane z kącikami zabaw oraz powiązane z zebranym materiałem przyrodniczym,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 zabawy ruchowe, rozwijające poczucie rytmu, ogólną sprawność ruchową, koordynację wzrokowo – słuchowo – ruchową,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zabawy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dowolne rozwijające wyobraźnię dziecka,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samodzielność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 podejmowaniu decyzji  itp. 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Wycieczki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: do sklepu, biblioteki, lasu, ulicami naszej miejscowości, do szkoły.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32628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 Udział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dzieci w teatrzykach i widowiskach teatralnych, seanse filmowe: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X – wyjazd do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Cinema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 City na film pt. „O Yeti”,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 XI – „Och - Negro” – Agencja Artystyczna MUSICUS,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XII  - „Jak bałwanek Franek utarł nosa królowej Śniegu” – teatr Magik 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Białegostoku.</a:t>
            </a:r>
          </a:p>
          <a:p>
            <a:pPr marL="457200" lvl="1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4. Obserwacje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przyrodnicze – zgodnie z podstawą programową wychowania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przedszkolnego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:               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spacery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i obserwowanie zmian zachodzących w przyrodzie,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wyjazd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do leśniczówki Gaj, przejście ścieżką edukacyjną w lesie,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 dokarmianie ptaków,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wycieczki do sadu, ogrodu w pobliżu przedszkola,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gromadzenie materiału przyrodniczego w salach przedszkolnych i tworzenie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kącików tematycznych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związanych z realizowanym blokiem tematycznym.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59815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476672"/>
            <a:ext cx="4248472" cy="720080"/>
          </a:xfrm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WYJAZD DO KINA</a:t>
            </a:r>
            <a:endParaRPr lang="pl-PL" sz="2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36912"/>
            <a:ext cx="3980260" cy="2985195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9004" y="1628800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544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6. Wychowawcy oddziałują na rodziców poprzez:</a:t>
            </a:r>
          </a:p>
          <a:p>
            <a:pPr lvl="1">
              <a:buFont typeface="Courier New" pitchFamily="49" charset="0"/>
              <a:buChar char="o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umieszczanie wiadomości na tablicach informacyjnych (aktualne wydarzenia, regulaminy obowiązujące w przedszkolu, artykuły pomocne w wychowywaniu dzieci),</a:t>
            </a:r>
          </a:p>
          <a:p>
            <a:pPr lvl="1">
              <a:buFont typeface="Courier New" pitchFamily="49" charset="0"/>
              <a:buChar char="o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wydawanie comiesięcznych gazetek przedszkolnych, które zawierają aktualną tematykę zajęć, aktualności dotyczące konkursów, teatrzyków, wyjazdów, uroczystości i przedsięwzięć przedszkolnych, wierszyk i piosenkę miesiąca, </a:t>
            </a:r>
          </a:p>
          <a:p>
            <a:pPr lvl="1">
              <a:buFont typeface="Courier New" pitchFamily="49" charset="0"/>
              <a:buChar char="o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zebrania z rodzicami, konsultacje indywidualne,</a:t>
            </a:r>
          </a:p>
          <a:p>
            <a:pPr lvl="1">
              <a:buFont typeface="Courier New" pitchFamily="49" charset="0"/>
              <a:buChar char="o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rozmowy  indywidualne z rodzicami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>
              <a:buNone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7. Przedszkole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współpracuje z Poradnią Psychologiczno – Pedagogiczną: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wychowawcy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konsultują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się z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psychologiem, pedagogiem i logopedą w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sprawie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oddziaływań na dzieci, piszą opinie o dzieciach kierowanych do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poradni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na badania. Do przedszkola uczęszcza 9 dzieci mających opinie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PPP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nauczyciele pracują z nimi zgodnie z zaleceniami poradni. Omawiają 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rodzicami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efekty swoich oddziaływań, mobilizują rodziców do pracy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indywidualnej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 domu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48312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112568" cy="1008112"/>
          </a:xfrm>
          <a:ln>
            <a:solidFill>
              <a:srgbClr val="0000CC"/>
            </a:solidFill>
          </a:ln>
          <a:effectLst>
            <a:glow rad="101600">
              <a:srgbClr val="0000CC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TEATR - ,,JAK BAŁWANEK FRANEK UTRAŁ NOSA KRÓLOWEJ ŚNIEGU”</a:t>
            </a:r>
            <a:endParaRPr lang="pl-PL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319050"/>
            <a:ext cx="3456384" cy="259228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4380" y="3763702"/>
            <a:ext cx="2144241" cy="28589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005064"/>
            <a:ext cx="4224468" cy="23762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370901"/>
            <a:ext cx="3040904" cy="228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883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5. Organizowanie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konkursów:</a:t>
            </a:r>
          </a:p>
          <a:p>
            <a:pPr lvl="0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rodzinny  konkurs plastyczny „Zdrowy ząbek – jak dbać 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higienę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jamy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ustnej” dla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wszystkich grup przedszkolnych, w konkursie wzięło udział 74 dzieci. W każdej grupie wyłoniono 3 pierwsze miejsca i  1 wyróżnienie, </a:t>
            </a:r>
          </a:p>
          <a:p>
            <a:pPr lvl="0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„Mój wymarzony lizak” organizowany przez Muzeum Lizaka w Jaśle w konkursie wzięło udział 37 dzieci,</a:t>
            </a:r>
          </a:p>
          <a:p>
            <a:pPr lvl="0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Udział w gminnym konkursie przedszkolnym „Moje Przedszkole organizowanym przez oddział przedszkolny przy PSP w Kleszczewie – wzięło udział 7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dzieci, III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m-ce Agata Malinowska z gr. „Modraczki”,</a:t>
            </a:r>
          </a:p>
          <a:p>
            <a:pPr lvl="0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„Kociewski konkurs plastyczno – fotograficzny organizowany przez Ognisko Pracy Pozaszkolnej pod hasłem „Krajobraz Kociewia – tradycje i współczesność” – wzięło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udział 2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dzieci, I nagrodę otrzymał Kacper Mrówczyński z gr. „Modraczki”,</a:t>
            </a:r>
          </a:p>
          <a:p>
            <a:pPr lvl="0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udział w Gminnym Konkursie Zbiórki Makulatury -  etap jesienny, ilość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zebranej makulatury 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 przedszkolu – 3382,8 kg, na jedno dziecko przypada 22,55 kg, </a:t>
            </a:r>
          </a:p>
          <a:p>
            <a:pPr lvl="0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udział w Kociewskim Konkursie Plastycznym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„Najciekawsza Szopka  Bożonarodzeniowa”, organizowanym przez Ognisko Pracy Pozaszkolnej, III m-ce otrzymał Kacper Banasiak gr. „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Margaretek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”,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72072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ln>
            <a:solidFill>
              <a:srgbClr val="0000CC"/>
            </a:solidFill>
          </a:ln>
          <a:effectLst>
            <a:glow rad="101600">
              <a:srgbClr val="0000CC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KONKURS – NAJCIEKAWSZA SZOPKA BOŻONARODZENIOWA</a:t>
            </a:r>
            <a:endParaRPr lang="pl-PL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529922"/>
            <a:ext cx="2304256" cy="4096454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5836" y="1556792"/>
            <a:ext cx="2790310" cy="372041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4158" y="2852936"/>
            <a:ext cx="284178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54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5112568" cy="864096"/>
          </a:xfrm>
          <a:ln>
            <a:solidFill>
              <a:srgbClr val="CC0066"/>
            </a:solidFill>
          </a:ln>
          <a:effectLst>
            <a:glow rad="101600">
              <a:srgbClr val="CC0066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KONKURS - „MÓJ WYMARZONY LIZAK” </a:t>
            </a:r>
            <a:endParaRPr lang="pl-PL" sz="20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780928"/>
            <a:ext cx="2105556" cy="374321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282190" y="1673724"/>
            <a:ext cx="3024337" cy="226825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75" y="1897035"/>
            <a:ext cx="4139317" cy="275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129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6. Organizowanie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występów przedszkolnych. Wykorzystanie w pracy z dziećmi komputerów i projektora:</a:t>
            </a:r>
          </a:p>
          <a:p>
            <a:pPr lvl="1"/>
            <a:r>
              <a:rPr lang="pl-PL" sz="1800" dirty="0">
                <a:latin typeface="Arial" pitchFamily="34" charset="0"/>
                <a:cs typeface="Arial" pitchFamily="34" charset="0"/>
              </a:rPr>
              <a:t>występ dzieci podczas uroczystości Inauguracji Przedszkola Zielona Łąka,</a:t>
            </a:r>
          </a:p>
          <a:p>
            <a:pPr lvl="1"/>
            <a:r>
              <a:rPr lang="pl-PL" sz="1800" dirty="0">
                <a:latin typeface="Arial" pitchFamily="34" charset="0"/>
                <a:cs typeface="Arial" pitchFamily="34" charset="0"/>
              </a:rPr>
              <a:t>występ dzieci podczas uroczystości Pasowania na przedszkolaka,</a:t>
            </a:r>
          </a:p>
          <a:p>
            <a:pPr lvl="1"/>
            <a:r>
              <a:rPr lang="pl-PL" sz="1800" dirty="0">
                <a:latin typeface="Arial" pitchFamily="34" charset="0"/>
                <a:cs typeface="Arial" pitchFamily="34" charset="0"/>
              </a:rPr>
              <a:t>spotkanie opłatkowe,</a:t>
            </a:r>
          </a:p>
          <a:p>
            <a:pPr lvl="1"/>
            <a:r>
              <a:rPr lang="pl-PL" sz="1800" dirty="0">
                <a:latin typeface="Arial" pitchFamily="34" charset="0"/>
                <a:cs typeface="Arial" pitchFamily="34" charset="0"/>
              </a:rPr>
              <a:t>wykorzystywanie narzędzi TIK podczas zajęć dydaktycznych, Dnia Pluszowego Misia,  Festiwalu Dyni, Kolorowych Dni, Mikołajek.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7. Formułowanie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wniosków z diagnozy i analizy arkuszy – informowanie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rodziców o postępach/ ewentualnych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problemach rozwojowych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wychowanków:</a:t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	opracowanie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przez wychowawców informacji na podstawie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	przeprowadzonych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obserwacji i diagnoz   okresowych na temat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	osiągnięć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dzieci i przekazywanie rodzicom podczas spotkań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	grupowych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lub rozmów indywidualnych.</a:t>
            </a:r>
          </a:p>
        </p:txBody>
      </p:sp>
    </p:spTree>
    <p:extLst>
      <p:ext uri="{BB962C8B-B14F-4D97-AF65-F5344CB8AC3E}">
        <p14:creationId xmlns:p14="http://schemas.microsoft.com/office/powerpoint/2010/main" xmlns="" val="3214560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6. Współdziałanie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nauczycieli w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 tworzeniu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i analizie procesów wspomagania rozwoju i edukacji  dzieci.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1.Uroczystości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przedszkolne:  </a:t>
            </a:r>
          </a:p>
          <a:p>
            <a:pPr lvl="1">
              <a:buFont typeface="Wingdings" pitchFamily="2" charset="2"/>
              <a:buChar char="§"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pl-PL" sz="1800" b="1" dirty="0" smtClean="0">
                <a:latin typeface="Arial" pitchFamily="34" charset="0"/>
                <a:cs typeface="Arial" pitchFamily="34" charset="0"/>
              </a:rPr>
              <a:t>roczystość 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Inauguracja Przedszkola Zielona Łąka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</a:t>
            </a:r>
          </a:p>
          <a:p>
            <a:pPr lvl="1">
              <a:buFont typeface="Wingdings" pitchFamily="2" charset="2"/>
              <a:buChar char="§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U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roczystość  Pasowania na Przedszkolaka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</a:t>
            </a:r>
          </a:p>
          <a:p>
            <a:pPr lvl="1">
              <a:buFont typeface="Wingdings" pitchFamily="2" charset="2"/>
              <a:buChar char="§"/>
            </a:pPr>
            <a:r>
              <a:rPr lang="pl-PL" sz="1800" b="1" dirty="0">
                <a:latin typeface="Arial" pitchFamily="34" charset="0"/>
                <a:cs typeface="Arial" pitchFamily="34" charset="0"/>
              </a:rPr>
              <a:t>Ogólnopolski Dzień Przedszkolaka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na placu zabaw przy przedszkolu zorganizowano       zabawy i zawody sportowe dla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dzieci, przedszkolny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Dzień Chłopaka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</a:t>
            </a:r>
          </a:p>
          <a:p>
            <a:pPr lvl="1">
              <a:buFont typeface="Wingdings" pitchFamily="2" charset="2"/>
              <a:buChar char="§"/>
            </a:pPr>
            <a:r>
              <a:rPr lang="pl-PL" sz="1800" b="1" dirty="0">
                <a:latin typeface="Arial" pitchFamily="34" charset="0"/>
                <a:cs typeface="Arial" pitchFamily="34" charset="0"/>
              </a:rPr>
              <a:t>Dzień Pluszowego Misia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zajęcia z pokazem multimedialnym i przyniesionymi przez dzieci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misiami, mikołajki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 przedszkolu - wizyta Świętego Mikołaja  i drobne upominki dla przedszkolaków,</a:t>
            </a:r>
          </a:p>
          <a:p>
            <a:pPr lvl="1">
              <a:buFont typeface="Wingdings" pitchFamily="2" charset="2"/>
              <a:buChar char="§"/>
            </a:pPr>
            <a:r>
              <a:rPr lang="pl-PL" sz="1800" b="1" dirty="0">
                <a:latin typeface="Arial" pitchFamily="34" charset="0"/>
                <a:cs typeface="Arial" pitchFamily="34" charset="0"/>
              </a:rPr>
              <a:t>Spotkanie Opłatkowe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76904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5987008" cy="936104"/>
          </a:xfrm>
          <a:ln>
            <a:solidFill>
              <a:srgbClr val="00B050"/>
            </a:solidFill>
          </a:ln>
          <a:effectLst>
            <a:glow rad="101600">
              <a:srgbClr val="00B05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INAUGURACJA PRZEDSZKOLA </a:t>
            </a:r>
            <a:br>
              <a:rPr lang="pl-PL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,,ZIELONA ŁĄKA”</a:t>
            </a:r>
            <a:endParaRPr lang="pl-PL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40768"/>
            <a:ext cx="3692228" cy="2769171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407956"/>
            <a:ext cx="3960440" cy="263479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400" y="4253955"/>
            <a:ext cx="3667372" cy="243982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5391" y="4178565"/>
            <a:ext cx="3482993" cy="261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84793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3816424" cy="634082"/>
          </a:xfrm>
          <a:ln>
            <a:solidFill>
              <a:srgbClr val="CCCC00"/>
            </a:solidFill>
          </a:ln>
          <a:effectLst>
            <a:glow rad="101600">
              <a:srgbClr val="CCCC0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DZIEŃ PRZEDSZKOLAKA</a:t>
            </a:r>
            <a:endParaRPr lang="pl-PL" sz="2000" b="1" dirty="0">
              <a:solidFill>
                <a:srgbClr val="CC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700264"/>
            <a:ext cx="3888432" cy="2916324"/>
          </a:xfrm>
        </p:spPr>
      </p:pic>
      <p:pic>
        <p:nvPicPr>
          <p:cNvPr id="2052" name="Picture 4" descr="http://zkiwpinczyn.pl/przedszkole/cache/preview/f2f8646f0bcec66c766dc89d032fe1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zkiwpinczyn.pl/przedszkole/cache/preview/63dfad2e71477060e45c5a292d9d746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7791"/>
            <a:ext cx="3432381" cy="25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798225"/>
            <a:ext cx="3744415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8467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332656"/>
            <a:ext cx="3960440" cy="648072"/>
          </a:xfrm>
          <a:ln>
            <a:solidFill>
              <a:srgbClr val="5F5F5F"/>
            </a:solidFill>
          </a:ln>
          <a:effectLst>
            <a:glow rad="101600">
              <a:srgbClr val="5F5F5F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DZIEŃ CHŁOPAKA</a:t>
            </a:r>
            <a:endParaRPr lang="pl-PL" sz="2000" b="1" dirty="0">
              <a:solidFill>
                <a:srgbClr val="5F5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96752"/>
            <a:ext cx="3744416" cy="2808312"/>
          </a:xfrm>
        </p:spPr>
      </p:pic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4476" y="1268760"/>
            <a:ext cx="3672408" cy="275430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168970"/>
            <a:ext cx="3419872" cy="256490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4476" y="4133623"/>
            <a:ext cx="3467001" cy="26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94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184576" cy="778098"/>
          </a:xfrm>
          <a:ln>
            <a:solidFill>
              <a:srgbClr val="FF33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WIZYTA ŚWIĘTEGO MIKOŁAJA</a:t>
            </a:r>
            <a:endParaRPr lang="pl-P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8760"/>
            <a:ext cx="4032448" cy="2409978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2492896"/>
            <a:ext cx="4451987" cy="333899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4005064"/>
            <a:ext cx="192367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00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6192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8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 Zajęcia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logopedyczne: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    Na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terapię logopedyczną uczęszczało  40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dzieci 4,5 i 6-letnich z pięciu grup 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     </a:t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przedszkolnych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(Dzwoneczki, Niezapominajki, Modraczki, maki, Margaretki).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Rekrutacji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dokonano po wstępnych badaniach mowy  we wrześniu i 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październiku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Celem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głównym zajęć było korygowanie wad wymowy, usuwanie zaburzeń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mowy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oraz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czuwanie nad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prawidłowym rozwojem mowy.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	Dzieci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objęto terapią ze względu na:</a:t>
            </a:r>
          </a:p>
          <a:p>
            <a:pPr lvl="2"/>
            <a:r>
              <a:rPr lang="pl-PL" sz="1800" dirty="0">
                <a:latin typeface="Arial" pitchFamily="34" charset="0"/>
                <a:cs typeface="Arial" pitchFamily="34" charset="0"/>
              </a:rPr>
              <a:t>Zaburzoną pracę narządów artykulacyjnych.</a:t>
            </a:r>
          </a:p>
          <a:p>
            <a:pPr lvl="2"/>
            <a:r>
              <a:rPr lang="pl-PL" sz="1800" dirty="0">
                <a:latin typeface="Arial" pitchFamily="34" charset="0"/>
                <a:cs typeface="Arial" pitchFamily="34" charset="0"/>
              </a:rPr>
              <a:t>Nieprawidłowy tor oddechowy.</a:t>
            </a:r>
          </a:p>
          <a:p>
            <a:pPr lvl="2"/>
            <a:r>
              <a:rPr lang="pl-PL" sz="1800" dirty="0">
                <a:latin typeface="Arial" pitchFamily="34" charset="0"/>
                <a:cs typeface="Arial" pitchFamily="34" charset="0"/>
              </a:rPr>
              <a:t>Nieprawidłowe funkcje połykowe.</a:t>
            </a:r>
          </a:p>
          <a:p>
            <a:pPr lvl="2"/>
            <a:r>
              <a:rPr lang="pl-PL" sz="1800" dirty="0">
                <a:latin typeface="Arial" pitchFamily="34" charset="0"/>
                <a:cs typeface="Arial" pitchFamily="34" charset="0"/>
              </a:rPr>
              <a:t>Nieprawidłową wymowę głosek szeregu szumiącego.</a:t>
            </a:r>
          </a:p>
          <a:p>
            <a:pPr lvl="2"/>
            <a:r>
              <a:rPr lang="pl-PL" sz="1800" dirty="0">
                <a:latin typeface="Arial" pitchFamily="34" charset="0"/>
                <a:cs typeface="Arial" pitchFamily="34" charset="0"/>
              </a:rPr>
              <a:t>Nieprawidłową wymowę głosek szeregu syczącego.</a:t>
            </a:r>
          </a:p>
          <a:p>
            <a:pPr lvl="2"/>
            <a:r>
              <a:rPr lang="pl-PL" sz="1800" dirty="0">
                <a:latin typeface="Arial" pitchFamily="34" charset="0"/>
                <a:cs typeface="Arial" pitchFamily="34" charset="0"/>
              </a:rPr>
              <a:t>Nieprawidłową wymowę głosek szeregu ciszącego.</a:t>
            </a:r>
          </a:p>
          <a:p>
            <a:pPr lvl="2"/>
            <a:r>
              <a:rPr lang="pl-PL" sz="1800" dirty="0">
                <a:latin typeface="Arial" pitchFamily="34" charset="0"/>
                <a:cs typeface="Arial" pitchFamily="34" charset="0"/>
              </a:rPr>
              <a:t>Nieprawidłową wymowę głoski „r”.</a:t>
            </a:r>
          </a:p>
          <a:p>
            <a:pPr lvl="2"/>
            <a:r>
              <a:rPr lang="pl-PL" sz="1800" dirty="0">
                <a:latin typeface="Arial" pitchFamily="34" charset="0"/>
                <a:cs typeface="Arial" pitchFamily="34" charset="0"/>
              </a:rPr>
              <a:t>Zaburzenia słuchu fonematycznego.</a:t>
            </a:r>
          </a:p>
          <a:p>
            <a:pPr lvl="2"/>
            <a:r>
              <a:rPr lang="pl-PL" sz="1800" dirty="0">
                <a:latin typeface="Arial" pitchFamily="34" charset="0"/>
                <a:cs typeface="Arial" pitchFamily="34" charset="0"/>
              </a:rPr>
              <a:t>Utrzymujące się elizje, substytucje, uproszczenia grup spółgłoskowych powodujące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trudności 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prawidłowym formułowaniu wypowiedzi ustnych.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8213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4248472" cy="850106"/>
          </a:xfrm>
          <a:ln>
            <a:solidFill>
              <a:srgbClr val="0000CC"/>
            </a:solidFill>
          </a:ln>
          <a:effectLst>
            <a:glow rad="101600">
              <a:srgbClr val="0000CC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SPOTKANIE OPŁATKOWE</a:t>
            </a:r>
            <a:endParaRPr lang="pl-PL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746" y="1213900"/>
            <a:ext cx="2377440" cy="3167149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9569" y="1251486"/>
            <a:ext cx="2248838" cy="29984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1209198"/>
            <a:ext cx="2355726" cy="314096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773" y="4272451"/>
            <a:ext cx="3697863" cy="24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27048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sz="2900" dirty="0" smtClean="0">
                <a:latin typeface="Arial" pitchFamily="34" charset="0"/>
                <a:cs typeface="Arial" pitchFamily="34" charset="0"/>
              </a:rPr>
              <a:t>2. Udział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nauczycieli w szkoleniach, warsztatach, dzielenie się nauczycieli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900" dirty="0" smtClean="0">
                <a:latin typeface="Arial" pitchFamily="34" charset="0"/>
                <a:cs typeface="Arial" pitchFamily="34" charset="0"/>
              </a:rPr>
            </a:br>
            <a:r>
              <a:rPr lang="pl-PL" sz="2900" dirty="0" smtClean="0">
                <a:latin typeface="Arial" pitchFamily="34" charset="0"/>
                <a:cs typeface="Arial" pitchFamily="34" charset="0"/>
              </a:rPr>
              <a:t>    informacjami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ze szkoleń, zajęcia koleżeńskie w ramach WDN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:</a:t>
            </a:r>
            <a:endParaRPr lang="pl-PL" sz="29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pl-PL" sz="2900" dirty="0" smtClean="0">
                <a:latin typeface="Arial" pitchFamily="34" charset="0"/>
                <a:cs typeface="Arial" pitchFamily="34" charset="0"/>
              </a:rPr>
              <a:t>Warsztaty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terapeutyczno-muzyczne metodą „Dyscyplina bez nakazów- Tańce </a:t>
            </a:r>
            <a:r>
              <a:rPr lang="pl-PL" sz="2900" dirty="0" err="1">
                <a:latin typeface="Arial" pitchFamily="34" charset="0"/>
                <a:cs typeface="Arial" pitchFamily="34" charset="0"/>
              </a:rPr>
              <a:t>wychowańce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 i bajki pedagogiczne” .</a:t>
            </a:r>
          </a:p>
          <a:p>
            <a:pPr lvl="1">
              <a:buFont typeface="Wingdings" pitchFamily="2" charset="2"/>
              <a:buChar char="§"/>
            </a:pPr>
            <a:r>
              <a:rPr lang="pl-PL" sz="2900" dirty="0" smtClean="0">
                <a:latin typeface="Arial" pitchFamily="34" charset="0"/>
                <a:cs typeface="Arial" pitchFamily="34" charset="0"/>
              </a:rPr>
              <a:t>udział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w szkoleniu na spotkaniu zespołu samokształceniowego z zakresu obsługi podłogi interaktywnej, monitora interaktywnego i innych narzędzi TIK w przedszkolu</a:t>
            </a:r>
          </a:p>
          <a:p>
            <a:pPr lvl="1">
              <a:buFont typeface="Wingdings" pitchFamily="2" charset="2"/>
              <a:buChar char="§"/>
            </a:pPr>
            <a:r>
              <a:rPr lang="pl-PL" sz="2900" dirty="0" smtClean="0">
                <a:latin typeface="Arial" pitchFamily="34" charset="0"/>
                <a:cs typeface="Arial" pitchFamily="34" charset="0"/>
              </a:rPr>
              <a:t>Warsztaty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„Zabawy muzyczne z muzyką klasyczną” org. przez Ośrodek Doradztwa Metodycznego „</a:t>
            </a:r>
            <a:r>
              <a:rPr lang="pl-PL" sz="2900" dirty="0" err="1">
                <a:latin typeface="Arial" pitchFamily="34" charset="0"/>
                <a:cs typeface="Arial" pitchFamily="34" charset="0"/>
              </a:rPr>
              <a:t>Metris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”,</a:t>
            </a:r>
          </a:p>
          <a:p>
            <a:pPr lvl="1">
              <a:buFont typeface="Wingdings" pitchFamily="2" charset="2"/>
              <a:buChar char="§"/>
            </a:pPr>
            <a:r>
              <a:rPr lang="pl-PL" sz="2900" dirty="0" smtClean="0">
                <a:latin typeface="Arial" pitchFamily="34" charset="0"/>
                <a:cs typeface="Arial" pitchFamily="34" charset="0"/>
              </a:rPr>
              <a:t>Warsztaty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„</a:t>
            </a:r>
            <a:r>
              <a:rPr lang="pl-PL" sz="2900" dirty="0" err="1">
                <a:latin typeface="Arial" pitchFamily="34" charset="0"/>
                <a:cs typeface="Arial" pitchFamily="34" charset="0"/>
              </a:rPr>
              <a:t>Logogłoski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 – wesoła gimnastyka buzi i języka” org. przez Ośrodek Doradztwa Metodycznego „</a:t>
            </a:r>
            <a:r>
              <a:rPr lang="pl-PL" sz="2900" dirty="0" err="1">
                <a:latin typeface="Arial" pitchFamily="34" charset="0"/>
                <a:cs typeface="Arial" pitchFamily="34" charset="0"/>
              </a:rPr>
              <a:t>Metris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”,</a:t>
            </a:r>
          </a:p>
          <a:p>
            <a:pPr lvl="1">
              <a:buFont typeface="Wingdings" pitchFamily="2" charset="2"/>
              <a:buChar char="§"/>
            </a:pPr>
            <a:r>
              <a:rPr lang="pl-PL" sz="2900" dirty="0" smtClean="0">
                <a:latin typeface="Arial" pitchFamily="34" charset="0"/>
                <a:cs typeface="Arial" pitchFamily="34" charset="0"/>
              </a:rPr>
              <a:t>studia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podyplomowe „Logopedia” PWSH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Pomerania Kościerzyna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– K. Dolna,</a:t>
            </a:r>
          </a:p>
          <a:p>
            <a:pPr lvl="1">
              <a:buFont typeface="Wingdings" pitchFamily="2" charset="2"/>
              <a:buChar char="§"/>
            </a:pPr>
            <a:r>
              <a:rPr lang="pl-PL" sz="2900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Nauczanie języka angielskiego w edukacji wczesnoszkolnej i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przedszkolnej” A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. Bartkowska</a:t>
            </a:r>
          </a:p>
          <a:p>
            <a:pPr lvl="1">
              <a:buFont typeface="Wingdings" pitchFamily="2" charset="2"/>
              <a:buChar char="§"/>
            </a:pPr>
            <a:r>
              <a:rPr lang="pl-PL" sz="2900" dirty="0" smtClean="0">
                <a:latin typeface="Arial" pitchFamily="34" charset="0"/>
                <a:cs typeface="Arial" pitchFamily="34" charset="0"/>
              </a:rPr>
              <a:t>prowadzenie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zajęć koleżeńskich w ramach pełnienia roli opiekuna stażu i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odbywającego staż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, zajęcia mają na celu ujednolicanie metod pracy, a jednocześnie korzystania z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różnych doświadczeń, korzystanie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z edukacyjnych portali internetowych- śledzenie nowości,</a:t>
            </a:r>
          </a:p>
          <a:p>
            <a:pPr lvl="1">
              <a:buFont typeface="Wingdings" pitchFamily="2" charset="2"/>
              <a:buChar char="§"/>
            </a:pPr>
            <a:r>
              <a:rPr lang="pl-PL" sz="2900" dirty="0" smtClean="0">
                <a:latin typeface="Arial" pitchFamily="34" charset="0"/>
                <a:cs typeface="Arial" pitchFamily="34" charset="0"/>
              </a:rPr>
              <a:t>przynależność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do forum internetowego wyd. </a:t>
            </a:r>
            <a:r>
              <a:rPr lang="pl-PL" sz="2900" dirty="0" err="1">
                <a:latin typeface="Arial" pitchFamily="34" charset="0"/>
                <a:cs typeface="Arial" pitchFamily="34" charset="0"/>
              </a:rPr>
              <a:t>WSiP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- korzystanie z dostępnych 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pomocy dydaktycznych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,</a:t>
            </a:r>
          </a:p>
          <a:p>
            <a:pPr lvl="1">
              <a:buFont typeface="Wingdings" pitchFamily="2" charset="2"/>
              <a:buChar char="§"/>
            </a:pPr>
            <a:r>
              <a:rPr lang="pl-PL" sz="2900" dirty="0" smtClean="0">
                <a:latin typeface="Arial" pitchFamily="34" charset="0"/>
                <a:cs typeface="Arial" pitchFamily="34" charset="0"/>
              </a:rPr>
              <a:t>korzystanie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z literatury i czasopism przedszkolnych; „Bliżej przedszkola</a:t>
            </a:r>
            <a:r>
              <a:rPr lang="pl-PL" sz="2900" dirty="0" smtClean="0">
                <a:latin typeface="Arial" pitchFamily="34" charset="0"/>
                <a:cs typeface="Arial" pitchFamily="34" charset="0"/>
              </a:rPr>
              <a:t>”, „Nauczycielka </a:t>
            </a:r>
            <a:r>
              <a:rPr lang="pl-PL" sz="2900" dirty="0">
                <a:latin typeface="Arial" pitchFamily="34" charset="0"/>
                <a:cs typeface="Arial" pitchFamily="34" charset="0"/>
              </a:rPr>
              <a:t>przedszkola”.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437992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7. Kontynuacja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działań innowacji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pedagogicznej.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roku szkolnym 2018/2019 od listopada rozpoczęto realizację w przedszkolu innowacji    pedagogicznej „Od imienia poznaję świat – zabawa w czytanie” na podstawie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programu I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 Majchrzak. Innowacja kontynuowana będzie do VI 2021 we wszystkich grupach przedszkolnych. Pozwala ona na szybsze przyswajanie przez dzieci umiejętności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czytania 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zapamiętywania liter,   rodzice  na bieżąco mogą zaobserwować jak dzieci samodzielnie posługują się swoim  imieniem w różnym zapisie. 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0" lv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roku szkolnym 2019/2020 rozpoczęto realizację w przedszkolu innowacji „Gry i zabawy matematyczne – w oparciu o karty Grabowskiego”. Innowacja ma na celu rozbudzenie dziecięcej aktywności i samodzielności poprzez działanie z zakresu edukacji matematycznej.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044874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III. Funkcjonowanie przedszkola w środowisku lokalnym.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000" dirty="0" smtClean="0">
                <a:latin typeface="Arial" pitchFamily="34" charset="0"/>
                <a:cs typeface="Arial" pitchFamily="34" charset="0"/>
              </a:rPr>
            </a:b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1. Uwzględnianie w pracy przedszkola możliwości i potrzeb środowiska.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AutoNum type="arabicPeriod"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Wychowawczynie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przedszkola uzyskują informacje od nauczycieli klas  pierwszych o postępach absolwentów  przedszkola, co pozwala na modyfikowanie planów pracy tak, aby uniknąć niepowodzeń szkolnych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dzieci.</a:t>
            </a:r>
          </a:p>
          <a:p>
            <a:pPr marL="0" lvl="0" indent="0">
              <a:buNone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Przedszkole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współpracuje z biblioteką szkolną i publiczną dla dzieci:</a:t>
            </a:r>
          </a:p>
          <a:p>
            <a:pPr lvl="1">
              <a:buFont typeface="Wingdings" pitchFamily="2" charset="2"/>
              <a:buChar char="Ø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podczas wizyt w bibliotece, dzieci poznają pracę pani bibliotekarki , zasoby biblioteki, jej  funkcje i zasad korzystania, słuchają tekstów czytanych przez panią bibliotekarkę,</a:t>
            </a:r>
          </a:p>
          <a:p>
            <a:pPr lvl="1">
              <a:buFont typeface="Wingdings" pitchFamily="2" charset="2"/>
              <a:buChar char="Ø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grupa    w grudniu brała  udział w Publicznej Bibliotece w zajęciach </a:t>
            </a:r>
            <a:r>
              <a:rPr lang="pl-PL" sz="1800">
                <a:latin typeface="Arial" pitchFamily="34" charset="0"/>
                <a:cs typeface="Arial" pitchFamily="34" charset="0"/>
              </a:rPr>
              <a:t>bibliotecznych </a:t>
            </a:r>
            <a:r>
              <a:rPr lang="pl-PL" sz="1800" smtClean="0">
                <a:latin typeface="Arial" pitchFamily="34" charset="0"/>
                <a:cs typeface="Arial" pitchFamily="34" charset="0"/>
              </a:rPr>
              <a:t>związanych z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tematyką bożonarodzeniową.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63532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3. Współpraca z Posterunkiem Policji w Zblewie:</a:t>
            </a:r>
          </a:p>
          <a:p>
            <a:pPr lvl="1">
              <a:buFont typeface="Wingdings" pitchFamily="2" charset="2"/>
              <a:buChar char="Ø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odbyło się spotkanie przedszkolaków z funkcjonariuszem policji w Zblewie, podczas których dzieci zaznajomiły się z zasadami ruchu drogowego, zasadami postępowania wobec obcych ludzi i zwierząt, zasadami bezpiecznego zachowania w domu.</a:t>
            </a:r>
          </a:p>
          <a:p>
            <a:pPr marL="0" lvl="0" indent="0">
              <a:buNone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4.Współpraca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teatrem.</a:t>
            </a:r>
          </a:p>
          <a:p>
            <a:pPr marL="0" lv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Przedszkolacy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obejrzeli przedstawienie: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	„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Jak bałwanek Franek utarł nosa królowej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	Śniegu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” – teatr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Magik.</a:t>
            </a:r>
          </a:p>
          <a:p>
            <a:pPr marL="0" lv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5. Współpraca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  Agencją Artystyczną </a:t>
            </a:r>
            <a:r>
              <a:rPr lang="pl-PL" sz="1800" dirty="0" err="1" smtClean="0">
                <a:latin typeface="Arial" pitchFamily="34" charset="0"/>
                <a:cs typeface="Arial" pitchFamily="34" charset="0"/>
              </a:rPr>
              <a:t>Musicus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	Dzieci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uczestniczyły w koncertach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	„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Och - Negro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”.</a:t>
            </a:r>
          </a:p>
          <a:p>
            <a:pPr marL="0" lv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6. Współpraca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 poradnią psychologiczno- pedagogiczną.  Pkt omówiony w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   I 1.7.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514821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2. Działania na rzecz  środowiska społecznego.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68552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pl-PL" sz="3300" dirty="0" smtClean="0">
                <a:latin typeface="Arial" pitchFamily="34" charset="0"/>
                <a:cs typeface="Arial" pitchFamily="34" charset="0"/>
              </a:rPr>
              <a:t>1. W </a:t>
            </a:r>
            <a:r>
              <a:rPr lang="pl-PL" sz="3300" dirty="0">
                <a:latin typeface="Arial" pitchFamily="34" charset="0"/>
                <a:cs typeface="Arial" pitchFamily="34" charset="0"/>
              </a:rPr>
              <a:t>listopadzie odbyła się w przedszkolu kolejna edycja  </a:t>
            </a:r>
            <a:r>
              <a:rPr lang="pl-PL" sz="3300" b="1" dirty="0">
                <a:latin typeface="Arial" pitchFamily="34" charset="0"/>
                <a:cs typeface="Arial" pitchFamily="34" charset="0"/>
              </a:rPr>
              <a:t>zbiórki </a:t>
            </a:r>
            <a:r>
              <a:rPr lang="pl-PL" sz="3300" b="1" dirty="0" smtClean="0">
                <a:latin typeface="Arial" pitchFamily="34" charset="0"/>
                <a:cs typeface="Arial" pitchFamily="34" charset="0"/>
              </a:rPr>
              <a:t>makulatury, </a:t>
            </a:r>
            <a:br>
              <a:rPr lang="pl-PL" sz="3300" b="1" dirty="0" smtClean="0">
                <a:latin typeface="Arial" pitchFamily="34" charset="0"/>
                <a:cs typeface="Arial" pitchFamily="34" charset="0"/>
              </a:rPr>
            </a:br>
            <a:r>
              <a:rPr lang="pl-PL" sz="33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pl-PL" sz="33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3300" dirty="0">
                <a:latin typeface="Arial" pitchFamily="34" charset="0"/>
                <a:cs typeface="Arial" pitchFamily="34" charset="0"/>
              </a:rPr>
              <a:t>której uczestniczyło 102 dzieci. Ogółem zebrano 3382,8 kg surowca, </a:t>
            </a:r>
            <a:r>
              <a:rPr lang="pl-PL" sz="3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3300" dirty="0" smtClean="0">
                <a:latin typeface="Arial" pitchFamily="34" charset="0"/>
                <a:cs typeface="Arial" pitchFamily="34" charset="0"/>
              </a:rPr>
            </a:br>
            <a:r>
              <a:rPr lang="pl-PL" sz="3300" dirty="0" smtClean="0">
                <a:latin typeface="Arial" pitchFamily="34" charset="0"/>
                <a:cs typeface="Arial" pitchFamily="34" charset="0"/>
              </a:rPr>
              <a:t>    średnio </a:t>
            </a:r>
            <a:r>
              <a:rPr lang="pl-PL" sz="3300" dirty="0">
                <a:latin typeface="Arial" pitchFamily="34" charset="0"/>
                <a:cs typeface="Arial" pitchFamily="34" charset="0"/>
              </a:rPr>
              <a:t>na 1 dziecko w przedszkolu przypadło 22,55 kg. W poszczególnych </a:t>
            </a:r>
            <a:r>
              <a:rPr lang="pl-PL" sz="3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3300" dirty="0" smtClean="0">
                <a:latin typeface="Arial" pitchFamily="34" charset="0"/>
                <a:cs typeface="Arial" pitchFamily="34" charset="0"/>
              </a:rPr>
            </a:br>
            <a:r>
              <a:rPr lang="pl-PL" sz="3300" dirty="0" smtClean="0">
                <a:latin typeface="Arial" pitchFamily="34" charset="0"/>
                <a:cs typeface="Arial" pitchFamily="34" charset="0"/>
              </a:rPr>
              <a:t>    grupach </a:t>
            </a:r>
            <a:r>
              <a:rPr lang="pl-PL" sz="3300" dirty="0">
                <a:latin typeface="Arial" pitchFamily="34" charset="0"/>
                <a:cs typeface="Arial" pitchFamily="34" charset="0"/>
              </a:rPr>
              <a:t>zebrano:</a:t>
            </a:r>
          </a:p>
          <a:p>
            <a:pPr lvl="1">
              <a:buFont typeface="Wingdings" pitchFamily="2" charset="2"/>
              <a:buChar char="q"/>
            </a:pPr>
            <a:r>
              <a:rPr lang="en-US" sz="3300" dirty="0">
                <a:latin typeface="Arial" pitchFamily="34" charset="0"/>
                <a:cs typeface="Arial" pitchFamily="34" charset="0"/>
              </a:rPr>
              <a:t>A: 255 kg</a:t>
            </a:r>
            <a:endParaRPr lang="pl-PL" sz="33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3300" dirty="0">
                <a:latin typeface="Arial" pitchFamily="34" charset="0"/>
                <a:cs typeface="Arial" pitchFamily="34" charset="0"/>
              </a:rPr>
              <a:t>B: 456,6 kg</a:t>
            </a:r>
            <a:endParaRPr lang="pl-PL" sz="33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3300" dirty="0">
                <a:latin typeface="Arial" pitchFamily="34" charset="0"/>
                <a:cs typeface="Arial" pitchFamily="34" charset="0"/>
              </a:rPr>
              <a:t>C: 111,3 kg</a:t>
            </a:r>
            <a:endParaRPr lang="pl-PL" sz="33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3300" dirty="0">
                <a:latin typeface="Arial" pitchFamily="34" charset="0"/>
                <a:cs typeface="Arial" pitchFamily="34" charset="0"/>
              </a:rPr>
              <a:t>D: 1048 kg</a:t>
            </a:r>
            <a:endParaRPr lang="pl-PL" sz="33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3300" dirty="0">
                <a:latin typeface="Arial" pitchFamily="34" charset="0"/>
                <a:cs typeface="Arial" pitchFamily="34" charset="0"/>
              </a:rPr>
              <a:t>E: 818 kg</a:t>
            </a:r>
            <a:endParaRPr lang="pl-PL" sz="33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3300" dirty="0">
                <a:latin typeface="Arial" pitchFamily="34" charset="0"/>
                <a:cs typeface="Arial" pitchFamily="34" charset="0"/>
              </a:rPr>
              <a:t>F: 694 </a:t>
            </a:r>
            <a:r>
              <a:rPr lang="en-US" sz="3300" dirty="0" smtClean="0">
                <a:latin typeface="Arial" pitchFamily="34" charset="0"/>
                <a:cs typeface="Arial" pitchFamily="34" charset="0"/>
              </a:rPr>
              <a:t>kg</a:t>
            </a:r>
            <a:endParaRPr lang="pl-PL" sz="3300" dirty="0" smtClean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pl-PL" sz="33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3300" dirty="0" smtClean="0">
                <a:latin typeface="Arial" pitchFamily="34" charset="0"/>
                <a:cs typeface="Arial" pitchFamily="34" charset="0"/>
              </a:rPr>
              <a:t>2. Dzieci </a:t>
            </a:r>
            <a:r>
              <a:rPr lang="pl-PL" sz="3300" dirty="0">
                <a:latin typeface="Arial" pitchFamily="34" charset="0"/>
                <a:cs typeface="Arial" pitchFamily="34" charset="0"/>
              </a:rPr>
              <a:t>w grudniu i styczniu brały udział  w akcji charytatywnej „</a:t>
            </a:r>
            <a:r>
              <a:rPr lang="pl-PL" sz="3300" b="1" dirty="0">
                <a:latin typeface="Arial" pitchFamily="34" charset="0"/>
                <a:cs typeface="Arial" pitchFamily="34" charset="0"/>
              </a:rPr>
              <a:t>Góra </a:t>
            </a:r>
            <a:r>
              <a:rPr lang="pl-PL" sz="33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3300" b="1" dirty="0" smtClean="0">
                <a:latin typeface="Arial" pitchFamily="34" charset="0"/>
                <a:cs typeface="Arial" pitchFamily="34" charset="0"/>
              </a:rPr>
            </a:br>
            <a:r>
              <a:rPr lang="pl-PL" sz="3300" b="1" dirty="0" smtClean="0">
                <a:latin typeface="Arial" pitchFamily="34" charset="0"/>
                <a:cs typeface="Arial" pitchFamily="34" charset="0"/>
              </a:rPr>
              <a:t>    Grosza</a:t>
            </a:r>
            <a:r>
              <a:rPr lang="pl-PL" sz="3300" dirty="0" smtClean="0">
                <a:latin typeface="Arial" pitchFamily="34" charset="0"/>
                <a:cs typeface="Arial" pitchFamily="34" charset="0"/>
              </a:rPr>
              <a:t>”.</a:t>
            </a:r>
          </a:p>
          <a:p>
            <a:pPr marL="0" indent="0">
              <a:buNone/>
            </a:pPr>
            <a:endParaRPr lang="pl-PL" sz="33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3300" dirty="0" smtClean="0">
                <a:latin typeface="Arial" pitchFamily="34" charset="0"/>
                <a:cs typeface="Arial" pitchFamily="34" charset="0"/>
              </a:rPr>
              <a:t>3. Przez </a:t>
            </a:r>
            <a:r>
              <a:rPr lang="pl-PL" sz="3300" dirty="0">
                <a:latin typeface="Arial" pitchFamily="34" charset="0"/>
                <a:cs typeface="Arial" pitchFamily="34" charset="0"/>
              </a:rPr>
              <a:t>całe półrocze dzieci przynoszą </a:t>
            </a:r>
            <a:r>
              <a:rPr lang="pl-PL" sz="3300" b="1" dirty="0">
                <a:latin typeface="Arial" pitchFamily="34" charset="0"/>
                <a:cs typeface="Arial" pitchFamily="34" charset="0"/>
              </a:rPr>
              <a:t>nakrętki</a:t>
            </a:r>
            <a:r>
              <a:rPr lang="pl-PL" sz="3300" dirty="0">
                <a:latin typeface="Arial" pitchFamily="34" charset="0"/>
                <a:cs typeface="Arial" pitchFamily="34" charset="0"/>
              </a:rPr>
              <a:t>, z których dochód po </a:t>
            </a:r>
            <a:r>
              <a:rPr lang="pl-PL" sz="3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3300" dirty="0" smtClean="0">
                <a:latin typeface="Arial" pitchFamily="34" charset="0"/>
                <a:cs typeface="Arial" pitchFamily="34" charset="0"/>
              </a:rPr>
            </a:br>
            <a:r>
              <a:rPr lang="pl-PL" sz="3300" dirty="0" smtClean="0">
                <a:latin typeface="Arial" pitchFamily="34" charset="0"/>
                <a:cs typeface="Arial" pitchFamily="34" charset="0"/>
              </a:rPr>
              <a:t>    sprzedaży </a:t>
            </a:r>
            <a:r>
              <a:rPr lang="pl-PL" sz="3300" dirty="0">
                <a:latin typeface="Arial" pitchFamily="34" charset="0"/>
                <a:cs typeface="Arial" pitchFamily="34" charset="0"/>
              </a:rPr>
              <a:t>przeznaczony jest na rehabilitację dzieci niepełnosprawnych</a:t>
            </a:r>
            <a:r>
              <a:rPr lang="pl-PL" sz="33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>
              <a:buNone/>
            </a:pPr>
            <a:endParaRPr lang="pl-PL" sz="33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3300" dirty="0" smtClean="0">
                <a:latin typeface="Arial" pitchFamily="34" charset="0"/>
                <a:cs typeface="Arial" pitchFamily="34" charset="0"/>
              </a:rPr>
              <a:t>4. Przedszkole </a:t>
            </a:r>
            <a:r>
              <a:rPr lang="pl-PL" sz="3300" dirty="0">
                <a:latin typeface="Arial" pitchFamily="34" charset="0"/>
                <a:cs typeface="Arial" pitchFamily="34" charset="0"/>
              </a:rPr>
              <a:t>włączyło się w organizację </a:t>
            </a:r>
            <a:r>
              <a:rPr lang="pl-PL" sz="3300" b="1" dirty="0">
                <a:latin typeface="Arial" pitchFamily="34" charset="0"/>
                <a:cs typeface="Arial" pitchFamily="34" charset="0"/>
              </a:rPr>
              <a:t>Finału WOŚP – Kids Play.</a:t>
            </a:r>
            <a:endParaRPr lang="pl-PL" sz="33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315000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1840" y="188640"/>
            <a:ext cx="2880320" cy="1008112"/>
          </a:xfrm>
          <a:ln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WOŚP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Symbol zastępczy zawartości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482" y="4077072"/>
            <a:ext cx="1952581" cy="2603442"/>
          </a:xfr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1068729"/>
            <a:ext cx="2019695" cy="2692927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646" y="1745432"/>
            <a:ext cx="3024336" cy="4032448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199" y="3865876"/>
            <a:ext cx="2019695" cy="2692927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293" y="1145301"/>
            <a:ext cx="2104961" cy="280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6254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3. Promowanie w środowisku wartości wychowania przedszkolnego.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przedszkolu  organizowane są uroczystości i imprezy  na terenie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przedszkola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i poza nim, podczas których dzieci prezentują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efekty swojej </a:t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pracy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lvl="1">
              <a:buBlip>
                <a:blip r:embed="rId2"/>
              </a:buBlip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Inauguracja Przedszkola Zielona Łąka,</a:t>
            </a:r>
          </a:p>
          <a:p>
            <a:pPr lvl="1">
              <a:buBlip>
                <a:blip r:embed="rId2"/>
              </a:buBlip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Pasowanie na Przedszkolaka połączone z wróżbami Andrzejkowymi,</a:t>
            </a:r>
          </a:p>
          <a:p>
            <a:pPr lvl="1">
              <a:buBlip>
                <a:blip r:embed="rId2"/>
              </a:buBlip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Kiermasz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Mikołajkowy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lvl="1">
              <a:buBlip>
                <a:blip r:embed="rId2"/>
              </a:buBlip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Spotkania opłatkowe dla dzieci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2.Rodzice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są informowani o uroczystościach, imprezach, konkursach i ich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wynikach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poprzez wywieszenie informacji na tablicach ogłoszeń,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umieszczenie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wiadomości w Gazetce przedszkolnej, którą każde dziecko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otrzymuje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do domu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 Nauczyciele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przygotowują i wywieszają w widocznych miejscach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zaproszenia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i plakaty informujące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o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ważnych wydarzeniach odbywających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się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 przedszkolu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4. Wychowawcy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piszą artykuły opisujące działania przedszkola, które ukazują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się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 prasie lokalnej.</a:t>
            </a:r>
          </a:p>
        </p:txBody>
      </p:sp>
    </p:spTree>
    <p:extLst>
      <p:ext uri="{BB962C8B-B14F-4D97-AF65-F5344CB8AC3E}">
        <p14:creationId xmlns:p14="http://schemas.microsoft.com/office/powerpoint/2010/main" xmlns="" val="38207736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4. Organizacja wydarzeń przedszkolnych i środowiskowych we współpracy  z rodzicami i partnerami zewnętrznymi.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I półroczu odbyły się następujące wydarzenia we współpracy z rodzicami: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we wrześniu –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zebranie ogólne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 organizacyjne i zebrania  w grupach 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październiku odbył się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Festiwal Dyni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b="1" dirty="0">
                <a:latin typeface="Arial" pitchFamily="34" charset="0"/>
                <a:cs typeface="Arial" pitchFamily="34" charset="0"/>
              </a:rPr>
              <a:t>Uroczystość Inauguracji Przedszkola Zielona Łąka,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pl-PL" sz="1800" b="1" dirty="0">
                <a:latin typeface="Arial" pitchFamily="34" charset="0"/>
                <a:cs typeface="Arial" pitchFamily="34" charset="0"/>
              </a:rPr>
              <a:t>Pasowanie na Przedszkolaka -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po występie artystycznym i uroczystym pasowaniu , odbyły się wróżby Andrzejkowe,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grudniu Rada Rodziców z pracownikami przedszkola wykonywała stroiki i ozdoby świąteczne przeznaczone na sprzedaż podczas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Kiermaszu Mikołajkowego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</a:t>
            </a:r>
          </a:p>
          <a:p>
            <a:pPr lvl="1">
              <a:buFont typeface="Wingdings" pitchFamily="2" charset="2"/>
              <a:buChar char="ü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grudniu odbyły się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spotkanie opłatkowe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  połączony z wizytą Mikołaja, dzieci przedstawiły wiersze i piosenki o tematyce bożonarodzeniowej,  po występach wszyscy posilili się zorganizowanym przez rodziców poczęstunkiem,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2024552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5. Współpraca z rodzicami i wspieranie rodziny w wychowywaniu dzieci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We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wrześniu odbyło się zebranie z rodzicami  – nastąpiło  poznanie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oczekiwań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rodziców, wybór trójek grupowych, zapoznanie rodziców 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dokumentacją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przedszkolną, przedstawicieli do Rady Rodziców, wydanie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zaświadczeń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 uczęszczaniu dzieci do przedszkola, zebranie oświadczeń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rodziców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 odbieraniu dzieci.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Spotkanie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Rady Rodziców – opracowano plan działania oraz spotkań 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dyrektorem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 Systematycznie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odbywają się indywidualne kontakty – nauczycielki służą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radą 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rodzicom mającym problemy wychowawcze z dziećmi, informują 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postępach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dzieci i o sferach, które wymagają dalszej pracy.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4. Systematycznie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wywieszane są  na gazetkach informacje dla rodziców 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zadaniach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realizowanych    w przedszkolu w każdej grupie (wiadomości,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umiejętności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postawy, wiersz, piosenka), rodzice otrzymują Gazetkę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przedszkolną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zawierającą powyższe informacje do domu.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5. Przedszkole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wspiera rodziców w wychowywaniu dzieci – są przygotowane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materiały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artykuły dla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rodziców zamieszczone w Gazetce oraz na tablicach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ogłoszeń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273562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Program zajęć obejmował: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	•Usprawnianie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aparatu artykulacyjnego.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	•Usprawnianie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funkcji oddechowych .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	•Usprawnianie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funkcji połykowych.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	•Wywołanie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zaburzonych głosek oraz utrwalanie ich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w 	 	   nagłosie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śródgłosie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wygłosie sylab i wyrazów.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	•Automatyzację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 zdaniach, wierszykach i opowiadaniach.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	•Ćwiczenia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słuchu fonematycznego.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	•Ćwiczenia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percepcji słuchowej i wzrokowej w zakresie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	 	  różnicowania wywoływanych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głosek w mowie.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przebiegu terapii logopedycznej rodzice informowani byli na bieżąco, otrzymali zalecenia do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pracy z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dzieckiem w domu w celu utrwalania osiągniętych efektów. Nauczyciele dzieci uczestniczących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zajęciach byli informowani o przebiegu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oddziaływań.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wyniku terapii logopedycznej kilkoro dzieci częściowo skorygowało wady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wymowy, 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u niektórych poprawiła się technika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mówienia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900" dirty="0"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553193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IV.  Plan współpracy z rodzicami w roku szkolnym 2019/2020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1. Organizacja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zebrania z rodzicami na początek roku szkolnego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2. Powołanie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trójek grupowych oraz rady rodziców przedszkola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3. Ustalenie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zakresu współpracy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4. Zapoznanie z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terminarzem spotkań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ogólnych </a:t>
            </a:r>
            <a:r>
              <a:rPr lang="pl-PL" sz="2000" b="1" dirty="0">
                <a:latin typeface="Arial" pitchFamily="34" charset="0"/>
                <a:cs typeface="Arial" pitchFamily="34" charset="0"/>
              </a:rPr>
              <a:t>i 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grupowych.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4316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Przedstawienie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zasad pracy przedszkola oraz zawarcie kontraktu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wzajemnych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oczekiwań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2.Prezentacja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multimedialna na temat adaptacji dziecka w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przedszkolu 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rad jak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spokojnie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rozstać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się z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maluchem w przedszkolu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 Przedstawienie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regulaminu współpracy z rodzicami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4. Wybór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 każdej grupy przedszkolnej po trzech przedstawicieli do Rady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Rodziców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5. Przedstawienie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założeń planu pracy na rok szkolny 2019/2020 oraz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opiniowanie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go przez rodziców.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6. Zapoznanie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ze statutem placówki, koncepcją pracy przedszkola,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regulaminem przyprowadzania 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odbierania dzieci, zasadami RODO, innymi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dokumentami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wewnętrznymi.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7. Przedstawienie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procedur bezpieczeństwa pobytu dziecka  w przedszkolu.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8. Zebranie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upoważnień do odbioru dzieci, pozwolenia na korzystanie 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wizerunku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dziecka,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zgód na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udział w  religii.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45980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9. Ustalenie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zasad  i zakresu współpracy 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rodzicami:</a:t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	bieżące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informowanie rodziców o kierunkach pracy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przedszkola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	zamierzeniach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wychowawczo-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dydaktycznych.</a:t>
            </a:r>
          </a:p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10. Ustalenie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zasad przekazywania informacji na temat osiągnięć dzieci 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  zamierzonych działaniach w 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przedszkolu: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redagowanie gazetek informacyjnych,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informacje na tablicach informacyjnych,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komunikaty  telefoniczne, SMS,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prezentowanie wytworów dzieci, 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prezentowanie działań przedszkola  na stronie internetowej przedszkola,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spotkania indywidualne, na bieżąco,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spotkania grupowe,</a:t>
            </a:r>
          </a:p>
          <a:p>
            <a:pPr lvl="1">
              <a:buFont typeface="Wingdings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spotkania Przedstawicieli Rady Rodziców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(3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spotkania) .</a:t>
            </a:r>
          </a:p>
        </p:txBody>
      </p:sp>
    </p:spTree>
    <p:extLst>
      <p:ext uri="{BB962C8B-B14F-4D97-AF65-F5344CB8AC3E}">
        <p14:creationId xmlns:p14="http://schemas.microsoft.com/office/powerpoint/2010/main" xmlns="" val="17404510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Integracja między nauczycielami a rodzicami – realizacja zadań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Zapoznanie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rodziców z podstawą programową – omówienie poszczególnych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obszarów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edukacyjnych.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Udostępnienie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wykazu programów wychowania przedszkolnego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zatwierdzonych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do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realizacji 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roku szkolnym 2019/2020: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Program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wychowania przedszkolnego „ Kocham przedszkole”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 Pleskot, A.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Starszewska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-Mieszek.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Religia,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J. angielski.  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3.Praca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indywidualna i zespołowa z dziećmi wymagającymi wsparcia –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omówienie założeń prowadzonej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pracy indywidualnej i grupowej –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wyrównawczej.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4. Organizacja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zajęć otwartych: 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Inauguracja Przedszkola,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Pasowanie na Przedszkolak połączone z wróżbami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Andrzejkowymi.</a:t>
            </a:r>
            <a:endParaRPr lang="pl-PL" sz="1800" dirty="0"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360909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048672" cy="720080"/>
          </a:xfrm>
          <a:ln>
            <a:solidFill>
              <a:srgbClr val="00B050"/>
            </a:solidFill>
          </a:ln>
          <a:effectLst>
            <a:glow rad="101600">
              <a:srgbClr val="00CC0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pl-PL" sz="22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PASOWANIE NA PRZEDSZKOLAKA</a:t>
            </a:r>
            <a:endParaRPr lang="pl-PL" sz="22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340768"/>
            <a:ext cx="3308185" cy="248113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340768"/>
            <a:ext cx="3299859" cy="247489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61048"/>
            <a:ext cx="3381739" cy="253630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4028256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4890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5. Pomoc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rodziców w organizowaniu imprez i uroczystości: 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pieczenie ciast, 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pomoc w przygotowaniu do występów dzieci,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zakup materiałów, upominków dla dzieci,</a:t>
            </a:r>
          </a:p>
          <a:p>
            <a:pPr lvl="1">
              <a:buFont typeface="Wingdings" pitchFamily="2" charset="2"/>
              <a:buChar char="v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pomoc w  obsłudze podczas uroczystości.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6. Włączanie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rodziców do udziału w wyżej wymienionych  konkursach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 przedszkolnych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i poza przedszkolnych organizowanych dla dzieci 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 rodziców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7. Informacja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o gotowości do nauki w szkole po pierwszym etapie diagnozy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przedszkolnej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(indywidualne rozmowy z rodzicami dzieci  w grudniu).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8. Prezentacja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ważnych informacji na Tablicy dla rodziców i  w Gazetce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przedszkolnej redagowanej co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miesiąc.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9. Włączanie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rodziców w bogacenie bazy materialnej grupy/przedszkola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poprzez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dostarczanie potrzebnych do zajęć materiałów, przyborów,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okresowe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wzbogacanie kącika przyrody.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10. Przygotowanie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stroików i innych ozdób świątecznych na Kiermasz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Mikołajkowy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 których sprzedaży dochód wyniósł 2200 zł.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159198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Organizacja pomocy psychologiczno-pedagogicznej dla dzieci i rodziców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Omówienie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założeń pomocy psychologiczno- pedagogicznej udzielanej w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przedszkolu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podczas spotkania z rodzicami.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Podpisanie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przez rodziców zgody  na udzielenie pomocy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psychologiczno-</a:t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pedagogicznej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dziecku.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3. Informowanie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rodziców o postępach dziecka, kontynuacja pracy z dzieckiem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domu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zgodnie z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zaleceniami nauczyciela.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4. Wyłonienie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dzieci do terapii logopedycznej lub pedagogicznej, stały kontakt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nauczycielek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grupy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ze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specjalistami.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5. Wspólne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konsultacje, przekazywanie informacji o postępach </a:t>
            </a:r>
            <a:r>
              <a:rPr lang="pl-PL" sz="1800">
                <a:latin typeface="Arial" pitchFamily="34" charset="0"/>
                <a:cs typeface="Arial" pitchFamily="34" charset="0"/>
              </a:rPr>
              <a:t>dzieci </a:t>
            </a:r>
            <a:r>
              <a:rPr lang="pl-PL" sz="180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smtClean="0">
                <a:latin typeface="Arial" pitchFamily="34" charset="0"/>
                <a:cs typeface="Arial" pitchFamily="34" charset="0"/>
              </a:rPr>
            </a:br>
            <a:r>
              <a:rPr lang="pl-PL" sz="1800" smtClean="0">
                <a:latin typeface="Arial" pitchFamily="34" charset="0"/>
                <a:cs typeface="Arial" pitchFamily="34" charset="0"/>
              </a:rPr>
              <a:t>    nauczycielkom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rodzicom.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01418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2. Tworzenie warunków do realizacji podstawy programowej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przedszkolu są realizowane: </a:t>
            </a:r>
          </a:p>
          <a:p>
            <a:pPr lvl="1">
              <a:buFont typeface="Wingdings" pitchFamily="2" charset="2"/>
              <a:buChar char="§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Program wychowania przedszkolnego „ Kocham przedszkole”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. Pleskot, A. </a:t>
            </a:r>
            <a:r>
              <a:rPr lang="pl-PL" sz="1800" dirty="0" err="1">
                <a:latin typeface="Arial" pitchFamily="34" charset="0"/>
                <a:cs typeface="Arial" pitchFamily="34" charset="0"/>
              </a:rPr>
              <a:t>Starszewska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-Mieszek.</a:t>
            </a:r>
          </a:p>
          <a:p>
            <a:pPr lvl="1">
              <a:buFont typeface="Wingdings" pitchFamily="2" charset="2"/>
              <a:buChar char="§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Religia,</a:t>
            </a:r>
          </a:p>
          <a:p>
            <a:pPr lvl="1">
              <a:buFont typeface="Wingdings" pitchFamily="2" charset="2"/>
              <a:buChar char="§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Język angielski.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63633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3.  Kreowanie postawy twórczej dziecka w zakresie aktywności ruchowej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1. W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przedszkolu są organizowane działania sprzyjające zdrowiu fizycznemu 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psychicznemu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poprzez: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prowadzenie ćwiczeń metodami twórczymi,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prowadzenie ćwiczeń gimnastycznych i zabaw przy dźwiękach muzyki,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organizowanie spacerów i wycieczek w połączeniu  z formami ruchu na świeżym powietrzu.</a:t>
            </a:r>
          </a:p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0" lvl="0" indent="0">
              <a:buNone/>
            </a:pPr>
            <a:r>
              <a:rPr lang="pl-PL" sz="1800" dirty="0" smtClean="0">
                <a:latin typeface="Arial" pitchFamily="34" charset="0"/>
                <a:cs typeface="Arial" pitchFamily="34" charset="0"/>
              </a:rPr>
              <a:t>2. Tworzone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są warunki sprzyjające spontanicznej i zorganizowanej aktywności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ruchowej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: nauczycielki wykonują  i stosują atrakcyjne rekwizyty, są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dirty="0" smtClean="0">
                <a:latin typeface="Arial" pitchFamily="34" charset="0"/>
                <a:cs typeface="Arial" pitchFamily="34" charset="0"/>
              </a:rPr>
            </a:br>
            <a:r>
              <a:rPr lang="pl-PL" sz="1800" dirty="0" smtClean="0">
                <a:latin typeface="Arial" pitchFamily="34" charset="0"/>
                <a:cs typeface="Arial" pitchFamily="34" charset="0"/>
              </a:rPr>
              <a:t>    stosowane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różnorodne i innowacyjne formy i metody pracy z dziećmi.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05495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latin typeface="Arial" pitchFamily="34" charset="0"/>
                <a:cs typeface="Arial" pitchFamily="34" charset="0"/>
              </a:rPr>
              <a:t>4. Kreowanie postaw zapewniających dziecku bezpieczeństwo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1. W przedszkolu zapewnienia się dzieciom poczucie bezpieczeństwa poprzez: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zapoznanie ich z zasadami bezpieczeństwa i higieny obowiązującymi w przedszkolu,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przestrzeganie regulaminu dotyczącego zachowania bezpieczeństwa w salach przedszkola – każda grupa opracowała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Kodeks przedszkolaka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, który wychowankowie zobowiązali się przestrzegać odciskając pod nim swoją dłoń,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 na gazetkach umieszczone zostały ilustracje  dotyczących zdrowia,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higieny i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bezpieczeństwa,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nauczycielki prowadzą zajęcia uświadamiające dzieciom, jak należy dbać o zdrowie, higienę i bezpieczeństwo w domu, przedszkolu, środowisku: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W październiku odbył się projekt </a:t>
            </a:r>
            <a:r>
              <a:rPr lang="pl-PL" sz="1800" b="1" dirty="0">
                <a:latin typeface="Arial" pitchFamily="34" charset="0"/>
                <a:cs typeface="Arial" pitchFamily="34" charset="0"/>
              </a:rPr>
              <a:t>„Kolorowe dni w przedszkolu”, </a:t>
            </a:r>
            <a:r>
              <a:rPr lang="pl-PL" sz="1800" dirty="0">
                <a:latin typeface="Arial" pitchFamily="34" charset="0"/>
                <a:cs typeface="Arial" pitchFamily="34" charset="0"/>
              </a:rPr>
              <a:t>podczas którego dzieci zapoznawały się z właściwościami zdrowotnymi warzyw i owoców, poznawały walory mleka i jego przetworów, zaznajamiały się ze znaczeniem wody w przyrodzie, uświadomione zostały, jak oszczędzać wodę „Dzień Wody”. Dzieci oglądały prezentację dotyczącą zdrowego i aktywnego stylu życia i dyskutowały na temat, jak one dbają o zdrowie 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bezpieczeństwo.</a:t>
            </a:r>
            <a:endParaRPr lang="pl-PL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04677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2056</Words>
  <Application>Microsoft Office PowerPoint</Application>
  <PresentationFormat>Pokaz na ekranie (4:3)</PresentationFormat>
  <Paragraphs>403</Paragraphs>
  <Slides>66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67" baseType="lpstr">
      <vt:lpstr>Motyw pakietu Office</vt:lpstr>
      <vt:lpstr>SPRAWOZDANIE Z DZIAŁALNOŚCI  PUBLICZNEGO PRZEDSZKOLA ,,ZIELONA ŁĄKA” W PINCZYNIE    </vt:lpstr>
      <vt:lpstr>I. Działalność opiekuńcza, wychowawcza i dydaktyczna przedszkola. 1.Poznanie  środowiska  wychowawczego  każdego dziecka oraz jego indywidualnego rozwoju celem jednokierunkowości oddziaływań domu i przedszkola.</vt:lpstr>
      <vt:lpstr>Slajd 3</vt:lpstr>
      <vt:lpstr>Slajd 4</vt:lpstr>
      <vt:lpstr>Slajd 5</vt:lpstr>
      <vt:lpstr>Slajd 6</vt:lpstr>
      <vt:lpstr>2. Tworzenie warunków do realizacji podstawy programowej</vt:lpstr>
      <vt:lpstr>3.  Kreowanie postawy twórczej dziecka w zakresie aktywności ruchowej</vt:lpstr>
      <vt:lpstr>4. Kreowanie postaw zapewniających dziecku bezpieczeństwo</vt:lpstr>
      <vt:lpstr>KOLOROWY TYDZIEŃ</vt:lpstr>
      <vt:lpstr>Slajd 11</vt:lpstr>
      <vt:lpstr>5. Tworzenie warunków do rozwoju samodzielności dzieci</vt:lpstr>
      <vt:lpstr>Slajd 13</vt:lpstr>
      <vt:lpstr>6. Rozwijanie inteligencji językowej poprzez różne formy obcowania z literaturą</vt:lpstr>
      <vt:lpstr>PRZEDSTAWIENIE TEATRALNO- MUZYCZNE ,,OCHO NEGRO”</vt:lpstr>
      <vt:lpstr>Slajd 16</vt:lpstr>
      <vt:lpstr>BIBLIOTEKA PRZEDSZKOLNA</vt:lpstr>
      <vt:lpstr>DZIEŃ PLUSZOWEGO MISIA</vt:lpstr>
      <vt:lpstr>PRZEDSZKOLAKI W BIBLIOTECE</vt:lpstr>
      <vt:lpstr>7. Wyrabianie kompetencji matematycznych u dzieci,  przygotowanie do  uczenia się    matematyki.</vt:lpstr>
      <vt:lpstr>Slajd 21</vt:lpstr>
      <vt:lpstr>8. Kształtowanie postaw proekologicznych</vt:lpstr>
      <vt:lpstr>LEŚNICZÓWKA GAJ</vt:lpstr>
      <vt:lpstr>DZIEŃ WODY</vt:lpstr>
      <vt:lpstr>Slajd 25</vt:lpstr>
      <vt:lpstr>Slajd 26</vt:lpstr>
      <vt:lpstr>Slajd 27</vt:lpstr>
      <vt:lpstr>ZDROWY ZĄBEK – JAK DBAĆ  O HIGENĘ JAMY USTNEJ”</vt:lpstr>
      <vt:lpstr>II. Procesy zachodzące w przedszkolu 1. Przedszkole posiada koncepcję pracy przedszkola</vt:lpstr>
      <vt:lpstr>DZIEŃ NIEPODLEGŁOŚCI</vt:lpstr>
      <vt:lpstr>2. Zaspokajanie  potrzeb i możliwości dzieci zgodnie z podstawą programową wychowania przedszkolnego oraz możliwościami dzieci.</vt:lpstr>
      <vt:lpstr>3. Przestrzeganie proporcji zagospodarowania czasu pobytu dziecka  w przedszkolu zgodnie z podstawą programową</vt:lpstr>
      <vt:lpstr>4.Zaspokajanie potrzeb dzieci o specjalnych potrzebach edukacyjnych. Doskonalenie systemu wspierania rozwoju każdego dziecka i udzielania pomocy psychologiczno-pedagogicznej oraz praca z dzieckiem zdolnym. Poszerzenie oferty przedszkola, rozwijanie zainteresowań.   </vt:lpstr>
      <vt:lpstr>Slajd 34</vt:lpstr>
      <vt:lpstr>Slajd 35</vt:lpstr>
      <vt:lpstr>Slajd 36</vt:lpstr>
      <vt:lpstr>5. Wspomaganie rozwoju i edukacji dzieci w sposób zorganizowany.</vt:lpstr>
      <vt:lpstr>Slajd 38</vt:lpstr>
      <vt:lpstr>WYJAZD DO KINA</vt:lpstr>
      <vt:lpstr>TEATR - ,,JAK BAŁWANEK FRANEK UTRAŁ NOSA KRÓLOWEJ ŚNIEGU”</vt:lpstr>
      <vt:lpstr>Slajd 41</vt:lpstr>
      <vt:lpstr>KONKURS – NAJCIEKAWSZA SZOPKA BOŻONARODZENIOWA</vt:lpstr>
      <vt:lpstr>KONKURS - „MÓJ WYMARZONY LIZAK” </vt:lpstr>
      <vt:lpstr>Slajd 44</vt:lpstr>
      <vt:lpstr>6. Współdziałanie nauczycieli w  tworzeniu i analizie procesów wspomagania rozwoju i edukacji  dzieci. </vt:lpstr>
      <vt:lpstr>INAUGURACJA PRZEDSZKOLA  ,,ZIELONA ŁĄKA”</vt:lpstr>
      <vt:lpstr>DZIEŃ PRZEDSZKOLAKA</vt:lpstr>
      <vt:lpstr>DZIEŃ CHŁOPAKA</vt:lpstr>
      <vt:lpstr>WIZYTA ŚWIĘTEGO MIKOŁAJA</vt:lpstr>
      <vt:lpstr>SPOTKANIE OPŁATKOWE</vt:lpstr>
      <vt:lpstr>Slajd 51</vt:lpstr>
      <vt:lpstr>7. Kontynuacja działań innowacji pedagogicznej.</vt:lpstr>
      <vt:lpstr>III. Funkcjonowanie przedszkola w środowisku lokalnym. 1. Uwzględnianie w pracy przedszkola możliwości i potrzeb środowiska.</vt:lpstr>
      <vt:lpstr>Slajd 54</vt:lpstr>
      <vt:lpstr>2. Działania na rzecz  środowiska społecznego.</vt:lpstr>
      <vt:lpstr>WOŚP</vt:lpstr>
      <vt:lpstr>3. Promowanie w środowisku wartości wychowania przedszkolnego.</vt:lpstr>
      <vt:lpstr>4. Organizacja wydarzeń przedszkolnych i środowiskowych we współpracy  z rodzicami i partnerami zewnętrznymi.</vt:lpstr>
      <vt:lpstr>5. Współpraca z rodzicami i wspieranie rodziny w wychowywaniu dzieci</vt:lpstr>
      <vt:lpstr>IV.  Plan współpracy z rodzicami w roku szkolnym 2019/2020</vt:lpstr>
      <vt:lpstr>Slajd 61</vt:lpstr>
      <vt:lpstr>Slajd 62</vt:lpstr>
      <vt:lpstr>Integracja między nauczycielami a rodzicami – realizacja zadań</vt:lpstr>
      <vt:lpstr>PASOWANIE NA PRZEDSZKOLAKA</vt:lpstr>
      <vt:lpstr>Slajd 65</vt:lpstr>
      <vt:lpstr>Organizacja pomocy psychologiczno-pedagogicznej dla dzieci i rodziców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DZIAŁALNOŚCI  PUBLICZNEGO PRZEDSZKOLA  W PINCZYNIE</dc:title>
  <dc:creator>Użytkownik systemu Windows</dc:creator>
  <cp:lastModifiedBy>Bździągwa</cp:lastModifiedBy>
  <cp:revision>60</cp:revision>
  <dcterms:created xsi:type="dcterms:W3CDTF">2020-01-12T09:04:22Z</dcterms:created>
  <dcterms:modified xsi:type="dcterms:W3CDTF">2020-01-31T09:57:48Z</dcterms:modified>
</cp:coreProperties>
</file>